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61"/>
  </p:notesMasterIdLst>
  <p:sldIdLst>
    <p:sldId id="356" r:id="rId2"/>
    <p:sldId id="290" r:id="rId3"/>
    <p:sldId id="367" r:id="rId4"/>
    <p:sldId id="467" r:id="rId5"/>
    <p:sldId id="485" r:id="rId6"/>
    <p:sldId id="365" r:id="rId7"/>
    <p:sldId id="430" r:id="rId8"/>
    <p:sldId id="463" r:id="rId9"/>
    <p:sldId id="484" r:id="rId10"/>
    <p:sldId id="462" r:id="rId11"/>
    <p:sldId id="368" r:id="rId12"/>
    <p:sldId id="428" r:id="rId13"/>
    <p:sldId id="369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29" r:id="rId22"/>
    <p:sldId id="419" r:id="rId23"/>
    <p:sldId id="475" r:id="rId24"/>
    <p:sldId id="476" r:id="rId25"/>
    <p:sldId id="473" r:id="rId26"/>
    <p:sldId id="431" r:id="rId27"/>
    <p:sldId id="409" r:id="rId28"/>
    <p:sldId id="387" r:id="rId29"/>
    <p:sldId id="371" r:id="rId30"/>
    <p:sldId id="432" r:id="rId31"/>
    <p:sldId id="450" r:id="rId32"/>
    <p:sldId id="372" r:id="rId33"/>
    <p:sldId id="373" r:id="rId34"/>
    <p:sldId id="375" r:id="rId35"/>
    <p:sldId id="474" r:id="rId36"/>
    <p:sldId id="486" r:id="rId37"/>
    <p:sldId id="376" r:id="rId38"/>
    <p:sldId id="433" r:id="rId39"/>
    <p:sldId id="482" r:id="rId40"/>
    <p:sldId id="481" r:id="rId41"/>
    <p:sldId id="404" r:id="rId42"/>
    <p:sldId id="478" r:id="rId43"/>
    <p:sldId id="451" r:id="rId44"/>
    <p:sldId id="479" r:id="rId45"/>
    <p:sldId id="453" r:id="rId46"/>
    <p:sldId id="454" r:id="rId47"/>
    <p:sldId id="455" r:id="rId48"/>
    <p:sldId id="456" r:id="rId49"/>
    <p:sldId id="457" r:id="rId50"/>
    <p:sldId id="458" r:id="rId51"/>
    <p:sldId id="459" r:id="rId52"/>
    <p:sldId id="460" r:id="rId53"/>
    <p:sldId id="465" r:id="rId54"/>
    <p:sldId id="472" r:id="rId55"/>
    <p:sldId id="470" r:id="rId56"/>
    <p:sldId id="471" r:id="rId57"/>
    <p:sldId id="487" r:id="rId58"/>
    <p:sldId id="461" r:id="rId59"/>
    <p:sldId id="263" r:id="rId6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1" autoAdjust="0"/>
    <p:restoredTop sz="96433" autoAdjust="0"/>
  </p:normalViewPr>
  <p:slideViewPr>
    <p:cSldViewPr>
      <p:cViewPr varScale="1">
        <p:scale>
          <a:sx n="78" d="100"/>
          <a:sy n="78" d="100"/>
        </p:scale>
        <p:origin x="1339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3F2C6-730B-4335-8AC1-BA1AE2484188}" type="datetimeFigureOut">
              <a:rPr lang="sv-SE" smtClean="0"/>
              <a:t>2022-02-04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DBE90-5989-4F39-A25B-15CB2D88B5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484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E90-5989-4F39-A25B-15CB2D88B59A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7058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2644" name="Platshållare för datum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1C08DE4-7C56-4C99-A039-CC05A747901B}" type="datetime1">
              <a:rPr lang="sv-SE" sz="1200" smtClean="0">
                <a:latin typeface="Times" pitchFamily="18" charset="0"/>
              </a:rPr>
              <a:t>2022-02-04</a:t>
            </a:fld>
            <a:endParaRPr lang="sv-SE" altLang="en-US" sz="1200">
              <a:latin typeface="Times" pitchFamily="18" charset="0"/>
            </a:endParaRPr>
          </a:p>
        </p:txBody>
      </p:sp>
      <p:sp>
        <p:nvSpPr>
          <p:cNvPr id="112645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675E04-ABAA-4946-BA1B-7A51979F65BA}" type="slidenum">
              <a:rPr lang="sv-SE" altLang="en-US" sz="1200" smtClean="0">
                <a:latin typeface="Times" pitchFamily="18" charset="0"/>
              </a:rPr>
              <a:pPr/>
              <a:t>33</a:t>
            </a:fld>
            <a:endParaRPr lang="sv-SE" alt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8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2644" name="Platshållare för datum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53D86F-5632-4B62-B4A7-5B83D2D6A5D0}" type="datetime1">
              <a:rPr lang="sv-SE" sz="1200" smtClean="0">
                <a:latin typeface="Times" pitchFamily="18" charset="0"/>
              </a:rPr>
              <a:t>2022-02-04</a:t>
            </a:fld>
            <a:endParaRPr lang="sv-SE" altLang="en-US" sz="1200">
              <a:latin typeface="Times" pitchFamily="18" charset="0"/>
            </a:endParaRPr>
          </a:p>
        </p:txBody>
      </p:sp>
      <p:sp>
        <p:nvSpPr>
          <p:cNvPr id="112645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675E04-ABAA-4946-BA1B-7A51979F65BA}" type="slidenum">
              <a:rPr lang="sv-SE" altLang="en-US" sz="1200" smtClean="0">
                <a:latin typeface="Times" pitchFamily="18" charset="0"/>
              </a:rPr>
              <a:pPr/>
              <a:t>34</a:t>
            </a:fld>
            <a:endParaRPr lang="sv-SE" alt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07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2644" name="Platshållare för datum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66C5042-ABE9-46CA-8DE2-6D4138809F35}" type="datetime1">
              <a:rPr lang="sv-SE" sz="1200" smtClean="0">
                <a:latin typeface="Times" pitchFamily="18" charset="0"/>
              </a:rPr>
              <a:t>2022-02-04</a:t>
            </a:fld>
            <a:endParaRPr lang="sv-SE" altLang="en-US" sz="1200">
              <a:latin typeface="Times" pitchFamily="18" charset="0"/>
            </a:endParaRPr>
          </a:p>
        </p:txBody>
      </p:sp>
      <p:sp>
        <p:nvSpPr>
          <p:cNvPr id="112645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675E04-ABAA-4946-BA1B-7A51979F65BA}" type="slidenum">
              <a:rPr lang="sv-SE" altLang="en-US" sz="1200" smtClean="0">
                <a:latin typeface="Times" pitchFamily="18" charset="0"/>
              </a:rPr>
              <a:pPr/>
              <a:t>37</a:t>
            </a:fld>
            <a:endParaRPr lang="sv-SE" alt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89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2644" name="Platshållare för datum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B9490C-07F8-4E0E-A070-9735BD1699D5}" type="datetime1">
              <a:rPr lang="sv-SE" sz="1200" smtClean="0">
                <a:latin typeface="Times" pitchFamily="18" charset="0"/>
              </a:rPr>
              <a:t>2022-02-04</a:t>
            </a:fld>
            <a:endParaRPr lang="sv-SE" altLang="en-US" sz="1200">
              <a:latin typeface="Times" pitchFamily="18" charset="0"/>
            </a:endParaRPr>
          </a:p>
        </p:txBody>
      </p:sp>
      <p:sp>
        <p:nvSpPr>
          <p:cNvPr id="112645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675E04-ABAA-4946-BA1B-7A51979F65BA}" type="slidenum">
              <a:rPr lang="sv-SE" altLang="en-US" sz="1200" smtClean="0">
                <a:latin typeface="Times" pitchFamily="18" charset="0"/>
              </a:rPr>
              <a:pPr/>
              <a:t>41</a:t>
            </a:fld>
            <a:endParaRPr lang="sv-SE" alt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67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2644" name="Platshållare för datum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B9490C-07F8-4E0E-A070-9735BD1699D5}" type="datetime1">
              <a:rPr lang="sv-SE" sz="1200" smtClean="0">
                <a:latin typeface="Times" pitchFamily="18" charset="0"/>
              </a:rPr>
              <a:t>2022-02-04</a:t>
            </a:fld>
            <a:endParaRPr lang="sv-SE" altLang="en-US" sz="1200">
              <a:latin typeface="Times" pitchFamily="18" charset="0"/>
            </a:endParaRPr>
          </a:p>
        </p:txBody>
      </p:sp>
      <p:sp>
        <p:nvSpPr>
          <p:cNvPr id="112645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675E04-ABAA-4946-BA1B-7A51979F65BA}" type="slidenum">
              <a:rPr lang="sv-SE" altLang="en-US" sz="1200" smtClean="0">
                <a:latin typeface="Times" pitchFamily="18" charset="0"/>
              </a:rPr>
              <a:pPr/>
              <a:t>43</a:t>
            </a:fld>
            <a:endParaRPr lang="sv-SE" alt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07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2644" name="Platshållare för datum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B9490C-07F8-4E0E-A070-9735BD1699D5}" type="datetime1">
              <a:rPr lang="sv-SE" sz="1200" smtClean="0">
                <a:latin typeface="Times" pitchFamily="18" charset="0"/>
              </a:rPr>
              <a:t>2022-02-04</a:t>
            </a:fld>
            <a:endParaRPr lang="sv-SE" altLang="en-US" sz="1200">
              <a:latin typeface="Times" pitchFamily="18" charset="0"/>
            </a:endParaRPr>
          </a:p>
        </p:txBody>
      </p:sp>
      <p:sp>
        <p:nvSpPr>
          <p:cNvPr id="112645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675E04-ABAA-4946-BA1B-7A51979F65BA}" type="slidenum">
              <a:rPr lang="sv-SE" altLang="en-US" sz="1200" smtClean="0">
                <a:latin typeface="Times" pitchFamily="18" charset="0"/>
              </a:rPr>
              <a:pPr/>
              <a:t>45</a:t>
            </a:fld>
            <a:endParaRPr lang="sv-SE" alt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3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2644" name="Platshållare för datum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B9490C-07F8-4E0E-A070-9735BD1699D5}" type="datetime1">
              <a:rPr lang="sv-SE" sz="1200" smtClean="0">
                <a:latin typeface="Times" pitchFamily="18" charset="0"/>
              </a:rPr>
              <a:t>2022-02-04</a:t>
            </a:fld>
            <a:endParaRPr lang="sv-SE" altLang="en-US" sz="1200">
              <a:latin typeface="Times" pitchFamily="18" charset="0"/>
            </a:endParaRPr>
          </a:p>
        </p:txBody>
      </p:sp>
      <p:sp>
        <p:nvSpPr>
          <p:cNvPr id="112645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675E04-ABAA-4946-BA1B-7A51979F65BA}" type="slidenum">
              <a:rPr lang="sv-SE" altLang="en-US" sz="1200" smtClean="0">
                <a:latin typeface="Times" pitchFamily="18" charset="0"/>
              </a:rPr>
              <a:pPr/>
              <a:t>47</a:t>
            </a:fld>
            <a:endParaRPr lang="sv-SE" alt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73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2644" name="Platshållare för datum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B9490C-07F8-4E0E-A070-9735BD1699D5}" type="datetime1">
              <a:rPr lang="sv-SE" sz="1200" smtClean="0">
                <a:latin typeface="Times" pitchFamily="18" charset="0"/>
              </a:rPr>
              <a:t>2022-02-04</a:t>
            </a:fld>
            <a:endParaRPr lang="sv-SE" altLang="en-US" sz="1200">
              <a:latin typeface="Times" pitchFamily="18" charset="0"/>
            </a:endParaRPr>
          </a:p>
        </p:txBody>
      </p:sp>
      <p:sp>
        <p:nvSpPr>
          <p:cNvPr id="112645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675E04-ABAA-4946-BA1B-7A51979F65BA}" type="slidenum">
              <a:rPr lang="sv-SE" altLang="en-US" sz="1200" smtClean="0">
                <a:latin typeface="Times" pitchFamily="18" charset="0"/>
              </a:rPr>
              <a:pPr/>
              <a:t>49</a:t>
            </a:fld>
            <a:endParaRPr lang="sv-SE" alt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08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2644" name="Platshållare för datum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B9490C-07F8-4E0E-A070-9735BD1699D5}" type="datetime1">
              <a:rPr lang="sv-SE" sz="1200" smtClean="0">
                <a:latin typeface="Times" pitchFamily="18" charset="0"/>
              </a:rPr>
              <a:t>2022-02-04</a:t>
            </a:fld>
            <a:endParaRPr lang="sv-SE" altLang="en-US" sz="1200">
              <a:latin typeface="Times" pitchFamily="18" charset="0"/>
            </a:endParaRPr>
          </a:p>
        </p:txBody>
      </p:sp>
      <p:sp>
        <p:nvSpPr>
          <p:cNvPr id="112645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675E04-ABAA-4946-BA1B-7A51979F65BA}" type="slidenum">
              <a:rPr lang="sv-SE" altLang="en-US" sz="1200" smtClean="0">
                <a:latin typeface="Times" pitchFamily="18" charset="0"/>
              </a:rPr>
              <a:pPr/>
              <a:t>51</a:t>
            </a:fld>
            <a:endParaRPr lang="sv-SE" alt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22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E90-5989-4F39-A25B-15CB2D88B59A}" type="slidenum">
              <a:rPr lang="sv-SE" smtClean="0"/>
              <a:t>54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38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6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/>
          </a:p>
        </p:txBody>
      </p:sp>
      <p:sp>
        <p:nvSpPr>
          <p:cNvPr id="21507" name="Platshållare för datum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A8269E3-9149-4A8E-A34C-519D13576503}" type="datetime1">
              <a:rPr lang="sv-SE" smtClean="0"/>
              <a:pPr/>
              <a:t>2022-02-04</a:t>
            </a:fld>
            <a:endParaRPr lang="sv-SE" altLang="en-US" dirty="0"/>
          </a:p>
        </p:txBody>
      </p:sp>
      <p:sp>
        <p:nvSpPr>
          <p:cNvPr id="21508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F2098-7AAB-443E-BCAA-DF1AF40F1E53}" type="slidenum">
              <a:rPr lang="sv-SE" altLang="en-US" smtClean="0"/>
              <a:pPr/>
              <a:t>2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2248588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34439B-2EF3-43BA-B270-9E7E05127183}" type="datetime1">
              <a:rPr lang="sv-SE" smtClean="0"/>
              <a:t>2022-02-04</a:t>
            </a:fld>
            <a:endParaRPr lang="sv-SE" alt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37AC1A-8815-4411-950B-F0D239107586}" type="slidenum">
              <a:rPr lang="sv-SE" altLang="en-US" smtClean="0"/>
              <a:pPr>
                <a:defRPr/>
              </a:pPr>
              <a:t>58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84173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E90-5989-4F39-A25B-15CB2D88B59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831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49689B2-ECE4-4152-8E9E-0A4C61845DB2}" type="datetime1">
              <a:rPr lang="sv-SE" smtClean="0"/>
              <a:t>2022-02-04</a:t>
            </a:fld>
            <a:endParaRPr lang="sv-SE" alt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90473D-6138-40A8-92CF-E7C46A6AB5F8}" type="slidenum">
              <a:rPr lang="sv-SE" altLang="en-US" smtClean="0"/>
              <a:pPr>
                <a:defRPr/>
              </a:pPr>
              <a:t>6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44234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40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06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5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634439B-2EF3-43BA-B270-9E7E05127183}" type="datetime1">
              <a:rPr lang="sv-SE" smtClean="0"/>
              <a:t>2022-02-04</a:t>
            </a:fld>
            <a:endParaRPr lang="sv-SE" alt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37AC1A-8815-4411-950B-F0D239107586}" type="slidenum">
              <a:rPr lang="sv-SE" altLang="en-US" smtClean="0"/>
              <a:pPr>
                <a:defRPr/>
              </a:pPr>
              <a:t>29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720039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12644" name="Platshållare för datum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EC9BA2-290F-4621-9373-ED15FBEA8244}" type="datetime1">
              <a:rPr lang="sv-SE" sz="1200" smtClean="0">
                <a:latin typeface="Times" pitchFamily="18" charset="0"/>
              </a:rPr>
              <a:t>2022-02-04</a:t>
            </a:fld>
            <a:endParaRPr lang="sv-SE" altLang="en-US" sz="1200">
              <a:latin typeface="Times" pitchFamily="18" charset="0"/>
            </a:endParaRPr>
          </a:p>
        </p:txBody>
      </p:sp>
      <p:sp>
        <p:nvSpPr>
          <p:cNvPr id="112645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675E04-ABAA-4946-BA1B-7A51979F65BA}" type="slidenum">
              <a:rPr lang="sv-SE" altLang="en-US" sz="1200" smtClean="0">
                <a:latin typeface="Times" pitchFamily="18" charset="0"/>
              </a:rPr>
              <a:pPr/>
              <a:t>32</a:t>
            </a:fld>
            <a:endParaRPr lang="sv-SE" altLang="en-US" sz="12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2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ead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BORD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974"/>
            <a:ext cx="9143391" cy="6857543"/>
          </a:xfrm>
          <a:prstGeom prst="rect">
            <a:avLst/>
          </a:prstGeom>
        </p:spPr>
      </p:pic>
      <p:pic>
        <p:nvPicPr>
          <p:cNvPr id="9" name="Bildobjekt 8" descr="BORD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974"/>
            <a:ext cx="9143391" cy="685754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 anchor="ctr">
            <a:noAutofit/>
          </a:bodyPr>
          <a:lstStyle>
            <a:lvl1pPr>
              <a:defRPr lang="sv-SE" sz="4400" baseline="0" dirty="0"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/>
              <a:t>HEADLINE GOES HERE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30465" y="4305290"/>
            <a:ext cx="7141935" cy="40011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sv-SE" sz="20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marL="0" lvl="0" defTabSz="457200"/>
            <a:r>
              <a:rPr lang="sv-SE" dirty="0"/>
              <a:t>A brilliant </a:t>
            </a:r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 goes </a:t>
            </a:r>
            <a:r>
              <a:rPr lang="sv-SE" dirty="0" err="1"/>
              <a:t>here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Grufman Reje 2014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2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/>
              <a:t>A BRILLIANT HEADLINE GOES HERE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42800" y="1566000"/>
            <a:ext cx="4024800" cy="45259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Text</a:t>
            </a:r>
          </a:p>
          <a:p>
            <a:pPr lvl="2"/>
            <a:r>
              <a:rPr lang="sv-SE" dirty="0"/>
              <a:t>Text</a:t>
            </a:r>
          </a:p>
          <a:p>
            <a:pPr lvl="3"/>
            <a:r>
              <a:rPr lang="sv-SE" dirty="0"/>
              <a:t>Text</a:t>
            </a:r>
          </a:p>
          <a:p>
            <a:pPr lvl="4"/>
            <a:r>
              <a:rPr lang="sv-SE" dirty="0"/>
              <a:t>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0" y="1566000"/>
            <a:ext cx="4024800" cy="45259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Text</a:t>
            </a:r>
          </a:p>
          <a:p>
            <a:pPr lvl="2"/>
            <a:r>
              <a:rPr lang="sv-SE" dirty="0"/>
              <a:t>Text</a:t>
            </a:r>
          </a:p>
          <a:p>
            <a:pPr lvl="3"/>
            <a:r>
              <a:rPr lang="sv-SE" dirty="0"/>
              <a:t>Text</a:t>
            </a:r>
          </a:p>
          <a:p>
            <a:pPr lvl="4"/>
            <a:r>
              <a:rPr lang="sv-SE" dirty="0"/>
              <a:t>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Grufman Reje 2014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1" y="1119600"/>
            <a:ext cx="8161648" cy="43204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 brilliant sub 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88842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A BRILLIANT HEADLINE GOES HERE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Grufman Reje 2014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464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Grufman Reje 2014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230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- Utan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Grufman Reje 2014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6823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divider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>
            <a:spAutoFit/>
          </a:bodyPr>
          <a:lstStyle>
            <a:lvl1pPr>
              <a:defRPr lang="sv-SE" sz="4400" baseline="0" dirty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2014-06-16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© Grufman Reje 2014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0F29B44-D908-40B3-987F-69607D96376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10" name="Bildobjekt 9" descr="BALK5_NEW_L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5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divider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>
            <a:spAutoFit/>
          </a:bodyPr>
          <a:lstStyle>
            <a:lvl1pPr>
              <a:defRPr lang="sv-SE" sz="4400" baseline="0" dirty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2014-06-16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© Grufman Reje 2014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0F29B44-D908-40B3-987F-69607D96376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9" name="Bildobjekt 8" descr="BALK5_NEW_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5885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78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>
            <a:spAutoFit/>
          </a:bodyPr>
          <a:lstStyle>
            <a:lvl1pPr>
              <a:defRPr lang="sv-SE" sz="4400" baseline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2014-06-16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© Grufman Reje 2014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0F29B44-D908-40B3-987F-69607D96376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9" name="Bildobjekt 8" descr="BALK5_NEW_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7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>
            <a:spAutoFit/>
          </a:bodyPr>
          <a:lstStyle>
            <a:lvl1pPr>
              <a:defRPr lang="sv-SE" sz="4400" baseline="0" dirty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2014-06-16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© Grufman Reje 2014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0F29B44-D908-40B3-987F-69607D96376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9" name="Bildobjekt 8" descr="BALK5_NEW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01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A BRILLIANT HEADLINE GOES HERE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Text</a:t>
            </a:r>
          </a:p>
          <a:p>
            <a:pPr lvl="2"/>
            <a:r>
              <a:rPr lang="sv-SE" dirty="0"/>
              <a:t>Text</a:t>
            </a:r>
          </a:p>
          <a:p>
            <a:pPr lvl="3"/>
            <a:r>
              <a:rPr lang="sv-SE" dirty="0"/>
              <a:t>Text</a:t>
            </a:r>
          </a:p>
          <a:p>
            <a:pPr lvl="4"/>
            <a:r>
              <a:rPr lang="sv-SE" dirty="0"/>
              <a:t>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Grufman Reje 2014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884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A BRILLIANT HEADLINE GOES HERE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42800" y="1566000"/>
            <a:ext cx="8161648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Text</a:t>
            </a:r>
          </a:p>
          <a:p>
            <a:pPr lvl="2"/>
            <a:r>
              <a:rPr lang="sv-SE" dirty="0"/>
              <a:t>Text</a:t>
            </a:r>
          </a:p>
          <a:p>
            <a:pPr lvl="3"/>
            <a:r>
              <a:rPr lang="sv-SE" dirty="0"/>
              <a:t>Text</a:t>
            </a:r>
          </a:p>
          <a:p>
            <a:pPr lvl="4"/>
            <a:r>
              <a:rPr lang="sv-SE" dirty="0"/>
              <a:t>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Grufman Reje 2014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1" y="1119600"/>
            <a:ext cx="8161648" cy="43204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 brilliant sub 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67679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eadlin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BORD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974"/>
            <a:ext cx="9143391" cy="6857543"/>
          </a:xfrm>
          <a:prstGeom prst="rect">
            <a:avLst/>
          </a:prstGeom>
        </p:spPr>
      </p:pic>
      <p:pic>
        <p:nvPicPr>
          <p:cNvPr id="10" name="Bildobjekt 9" descr="BORD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974"/>
            <a:ext cx="9143391" cy="685754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 anchor="ctr">
            <a:noAutofit/>
          </a:bodyPr>
          <a:lstStyle>
            <a:lvl1pPr>
              <a:defRPr lang="sv-SE" sz="4400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/>
              <a:t>HEADLINE GOES HERE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30465" y="4305290"/>
            <a:ext cx="7141935" cy="40011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sv-SE" sz="2000" b="1" baseline="0">
                <a:solidFill>
                  <a:schemeClr val="accent4">
                    <a:lumMod val="90000"/>
                  </a:schemeClr>
                </a:solidFill>
                <a:latin typeface="Arial"/>
                <a:cs typeface="Arial"/>
              </a:defRPr>
            </a:lvl1pPr>
          </a:lstStyle>
          <a:p>
            <a:pPr marL="0" lvl="0" defTabSz="457200"/>
            <a:r>
              <a:rPr lang="sv-SE" dirty="0"/>
              <a:t>A brilliant </a:t>
            </a:r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 goes </a:t>
            </a:r>
            <a:r>
              <a:rPr lang="sv-SE" dirty="0" err="1"/>
              <a:t>here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Grufman Reje 2014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93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/>
              <a:t>A BRILLIANT HEADLINE GOES HERE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42800" y="1566000"/>
            <a:ext cx="4024800" cy="45259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Text</a:t>
            </a:r>
          </a:p>
          <a:p>
            <a:pPr lvl="2"/>
            <a:r>
              <a:rPr lang="sv-SE" dirty="0"/>
              <a:t>Text</a:t>
            </a:r>
          </a:p>
          <a:p>
            <a:pPr lvl="3"/>
            <a:r>
              <a:rPr lang="sv-SE" dirty="0"/>
              <a:t>Text</a:t>
            </a:r>
          </a:p>
          <a:p>
            <a:pPr lvl="4"/>
            <a:r>
              <a:rPr lang="sv-SE" dirty="0"/>
              <a:t>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0" y="1566000"/>
            <a:ext cx="4024800" cy="45259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Text</a:t>
            </a:r>
          </a:p>
          <a:p>
            <a:pPr lvl="2"/>
            <a:r>
              <a:rPr lang="sv-SE" dirty="0"/>
              <a:t>Text</a:t>
            </a:r>
          </a:p>
          <a:p>
            <a:pPr lvl="3"/>
            <a:r>
              <a:rPr lang="sv-SE" dirty="0"/>
              <a:t>Text</a:t>
            </a:r>
          </a:p>
          <a:p>
            <a:pPr lvl="4"/>
            <a:r>
              <a:rPr lang="sv-SE" dirty="0"/>
              <a:t>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Grufman Reje 2014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1" y="1119600"/>
            <a:ext cx="8161648" cy="43204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 brilliant sub 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88842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>
            <a:noAutofit/>
          </a:bodyPr>
          <a:lstStyle>
            <a:lvl1pPr>
              <a:defRPr lang="sv-SE" sz="3600" baseline="0" dirty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2014-06-16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© Grufman Reje 2014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0F29B44-D908-40B3-987F-69607D96376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10" name="Bildobjekt 9" descr="BALK5_NEW_L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11" name="Bildobjekt 10" descr="BALK5_NEW_L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>
            <a:noAutofit/>
          </a:bodyPr>
          <a:lstStyle>
            <a:lvl1pPr>
              <a:defRPr lang="sv-SE" sz="4400" baseline="0" dirty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2014-06-16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© Grufman Reje 2014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0F29B44-D908-40B3-987F-69607D96376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9" name="Bildobjekt 8" descr="BALK5_NEW_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5885"/>
            <a:ext cx="9143391" cy="34744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11" name="Bildobjekt 10" descr="BALK5_NEW_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5885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7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>
            <a:noAutofit/>
          </a:bodyPr>
          <a:lstStyle>
            <a:lvl1pPr>
              <a:defRPr lang="sv-SE" sz="4400" baseline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2014-06-16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© Grufman Reje 2014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0F29B44-D908-40B3-987F-69607D96376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9" name="Bildobjekt 8" descr="BALK5_NEW_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11" name="Bildobjekt 10" descr="BALK5_NEW_YELLO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30000" y="2905200"/>
            <a:ext cx="7772400" cy="769441"/>
          </a:xfrm>
          <a:noFill/>
        </p:spPr>
        <p:txBody>
          <a:bodyPr wrap="square" rtlCol="0">
            <a:noAutofit/>
          </a:bodyPr>
          <a:lstStyle>
            <a:lvl1pPr>
              <a:defRPr lang="sv-SE" sz="4400" baseline="0" dirty="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defTabSz="457200"/>
            <a:r>
              <a:rPr lang="sv-SE" dirty="0"/>
              <a:t>CHAPTER DIVIDER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2014-06-16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© Grufman Reje 2014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0F29B44-D908-40B3-987F-69607D96376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9" name="Bildobjekt 8" descr="BALK5_NEW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11" name="Bildobjekt 10" descr="BALK5_NEW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391"/>
            <a:ext cx="9143391" cy="3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0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sv-SE" dirty="0"/>
              <a:t>A BRILLIANT HEADLINE GOES HERE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Text</a:t>
            </a:r>
          </a:p>
          <a:p>
            <a:pPr lvl="2"/>
            <a:r>
              <a:rPr lang="sv-SE" dirty="0"/>
              <a:t>Text</a:t>
            </a:r>
          </a:p>
          <a:p>
            <a:pPr lvl="3"/>
            <a:r>
              <a:rPr lang="sv-SE" dirty="0"/>
              <a:t>Text</a:t>
            </a:r>
          </a:p>
          <a:p>
            <a:pPr lvl="4"/>
            <a:r>
              <a:rPr lang="sv-SE" dirty="0"/>
              <a:t>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Grufman Reje 2014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88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A BRILLIANT HEADLINE GOES HERE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42800" y="1566000"/>
            <a:ext cx="8161648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Text</a:t>
            </a:r>
          </a:p>
          <a:p>
            <a:pPr lvl="2"/>
            <a:r>
              <a:rPr lang="sv-SE" dirty="0"/>
              <a:t>Text</a:t>
            </a:r>
          </a:p>
          <a:p>
            <a:pPr lvl="3"/>
            <a:r>
              <a:rPr lang="sv-SE" dirty="0"/>
              <a:t>Text</a:t>
            </a:r>
          </a:p>
          <a:p>
            <a:pPr lvl="4"/>
            <a:r>
              <a:rPr lang="sv-SE" dirty="0"/>
              <a:t>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Grufman Reje 2014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801" y="1119600"/>
            <a:ext cx="8161648" cy="432048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 brilliant sub 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67679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/>
              <a:t>A BRILLIANT HEADLINE GOES HERE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442800" y="1432800"/>
            <a:ext cx="4024800" cy="45259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Text</a:t>
            </a:r>
          </a:p>
          <a:p>
            <a:pPr lvl="2"/>
            <a:r>
              <a:rPr lang="sv-SE" dirty="0"/>
              <a:t>Text</a:t>
            </a:r>
          </a:p>
          <a:p>
            <a:pPr lvl="3"/>
            <a:r>
              <a:rPr lang="sv-SE" dirty="0"/>
              <a:t>Text</a:t>
            </a:r>
          </a:p>
          <a:p>
            <a:pPr lvl="4"/>
            <a:r>
              <a:rPr lang="sv-SE" dirty="0"/>
              <a:t>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572000" y="1432800"/>
            <a:ext cx="4024800" cy="45259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Text</a:t>
            </a:r>
          </a:p>
          <a:p>
            <a:pPr lvl="2"/>
            <a:r>
              <a:rPr lang="sv-SE" dirty="0"/>
              <a:t>Text</a:t>
            </a:r>
          </a:p>
          <a:p>
            <a:pPr lvl="3"/>
            <a:r>
              <a:rPr lang="sv-SE" dirty="0"/>
              <a:t>Text</a:t>
            </a:r>
          </a:p>
          <a:p>
            <a:pPr lvl="4"/>
            <a:r>
              <a:rPr lang="sv-SE" dirty="0"/>
              <a:t>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Grufman Reje 2014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009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BALK1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6510551"/>
            <a:ext cx="9143391" cy="34744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42800" y="260648"/>
            <a:ext cx="8172000" cy="52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A BRILLIANT HEADLINE GOES HERE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42800" y="1069862"/>
            <a:ext cx="8161648" cy="4888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Text</a:t>
            </a:r>
          </a:p>
          <a:p>
            <a:pPr lvl="2"/>
            <a:r>
              <a:rPr lang="sv-SE" dirty="0"/>
              <a:t>Text</a:t>
            </a:r>
          </a:p>
          <a:p>
            <a:pPr lvl="3"/>
            <a:r>
              <a:rPr lang="sv-SE" dirty="0"/>
              <a:t>Text</a:t>
            </a:r>
          </a:p>
          <a:p>
            <a:pPr lvl="4"/>
            <a:r>
              <a:rPr lang="sv-SE" dirty="0"/>
              <a:t>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62800" y="6580800"/>
            <a:ext cx="564784" cy="302825"/>
          </a:xfrm>
          <a:prstGeom prst="rect">
            <a:avLst/>
          </a:prstGeom>
        </p:spPr>
        <p:txBody>
          <a:bodyPr lIns="0" rIns="0"/>
          <a:lstStyle>
            <a:lvl1pPr>
              <a:defRPr lang="sv-SE" sz="700" b="1" smtClean="0">
                <a:solidFill>
                  <a:srgbClr val="074D18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sv-SE"/>
              <a:t>2014-06-16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74800" y="6580800"/>
            <a:ext cx="2016074" cy="302825"/>
          </a:xfrm>
          <a:prstGeom prst="rect">
            <a:avLst/>
          </a:prstGeom>
        </p:spPr>
        <p:txBody>
          <a:bodyPr lIns="0" rIns="0"/>
          <a:lstStyle>
            <a:lvl1pPr>
              <a:defRPr lang="sv-SE" sz="700" b="1" cap="all" baseline="0" dirty="0">
                <a:solidFill>
                  <a:srgbClr val="074D18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sv-SE"/>
              <a:t>© Grufman Reje 2014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1200" y="6580800"/>
            <a:ext cx="157336" cy="302825"/>
          </a:xfrm>
          <a:prstGeom prst="rect">
            <a:avLst/>
          </a:prstGeom>
        </p:spPr>
        <p:txBody>
          <a:bodyPr lIns="0" rIns="0"/>
          <a:lstStyle>
            <a:lvl1pPr>
              <a:defRPr lang="sv-SE" sz="700" b="1" smtClean="0">
                <a:solidFill>
                  <a:srgbClr val="074D18"/>
                </a:solidFill>
                <a:latin typeface="Arial"/>
                <a:cs typeface="Arial"/>
              </a:defRPr>
            </a:lvl1pPr>
          </a:lstStyle>
          <a:p>
            <a:pPr defTabSz="457200"/>
            <a:fld id="{C0F29B44-D908-40B3-987F-69607D963765}" type="slidenum">
              <a:rPr lang="sv-SE" smtClean="0"/>
              <a:pPr defTabSz="45720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  <p:pic>
        <p:nvPicPr>
          <p:cNvPr id="9" name="Bildobjekt 8" descr="BALK1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6510551"/>
            <a:ext cx="9143391" cy="347449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60" y="6223338"/>
            <a:ext cx="1031020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1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57" r:id="rId14"/>
    <p:sldLayoutId id="2147483658" r:id="rId15"/>
    <p:sldLayoutId id="2147483659" r:id="rId16"/>
    <p:sldLayoutId id="2147483660" r:id="rId17"/>
    <p:sldLayoutId id="2147483650" r:id="rId18"/>
    <p:sldLayoutId id="2147483661" r:id="rId19"/>
    <p:sldLayoutId id="2147483662" r:id="rId20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1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1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1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1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200" dirty="0" err="1"/>
              <a:t>nyKÖPINGS</a:t>
            </a:r>
            <a:r>
              <a:rPr lang="sv-SE" sz="3200" dirty="0"/>
              <a:t> kommun</a:t>
            </a:r>
            <a:br>
              <a:rPr lang="sv-SE" sz="3200" dirty="0"/>
            </a:br>
            <a:br>
              <a:rPr lang="sv-SE" sz="3200" dirty="0"/>
            </a:br>
            <a:r>
              <a:rPr lang="sv-SE" sz="3200" dirty="0"/>
              <a:t>Näringslivsanalys</a:t>
            </a:r>
            <a:br>
              <a:rPr lang="sv-SE" sz="3200" b="0" dirty="0"/>
            </a:br>
            <a:r>
              <a:rPr lang="sv-SE" sz="2800" b="0" dirty="0"/>
              <a:t>2008-2013</a:t>
            </a:r>
            <a:endParaRPr lang="sv-SE" sz="3200" dirty="0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630465" y="5909210"/>
            <a:ext cx="7141935" cy="400110"/>
          </a:xfrm>
        </p:spPr>
        <p:txBody>
          <a:bodyPr/>
          <a:lstStyle/>
          <a:p>
            <a:r>
              <a:rPr lang="sv-SE" dirty="0"/>
              <a:t>Mars 2015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00" y="-959"/>
            <a:ext cx="2554212" cy="23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91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storleksklasser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5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0" y="188640"/>
            <a:ext cx="8949456" cy="5827416"/>
          </a:xfrm>
          <a:prstGeom prst="rect">
            <a:avLst/>
          </a:prstGeom>
        </p:spPr>
      </p:pic>
      <p:sp>
        <p:nvSpPr>
          <p:cNvPr id="10" name="Platshållare för innehåll 5"/>
          <p:cNvSpPr>
            <a:spLocks noGrp="1"/>
          </p:cNvSpPr>
          <p:nvPr>
            <p:ph idx="1"/>
          </p:nvPr>
        </p:nvSpPr>
        <p:spPr>
          <a:xfrm>
            <a:off x="4716016" y="1196752"/>
            <a:ext cx="3744416" cy="1152128"/>
          </a:xfr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>
              <a:spcBef>
                <a:spcPts val="0"/>
              </a:spcBef>
              <a:spcAft>
                <a:spcPts val="600"/>
              </a:spcAft>
              <a:buClrTx/>
            </a:pPr>
            <a:r>
              <a:rPr lang="sv-SE" sz="1600" dirty="0">
                <a:solidFill>
                  <a:schemeClr val="tx1"/>
                </a:solidFill>
              </a:rPr>
              <a:t>Jämfört med länets struktur arbetar </a:t>
            </a:r>
            <a:r>
              <a:rPr lang="sv-SE" sz="1600" dirty="0"/>
              <a:t>väsentligt</a:t>
            </a:r>
            <a:r>
              <a:rPr lang="sv-SE" sz="1600" dirty="0">
                <a:solidFill>
                  <a:schemeClr val="tx1"/>
                </a:solidFill>
              </a:rPr>
              <a:t> större andel i 10-50 och 51-100-klasserna och mindre andel i riktigt stora företag.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2014-06-16</a:t>
            </a:r>
            <a:endParaRPr lang="sv-SE" alt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11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7059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76" y="128818"/>
            <a:ext cx="8897075" cy="5793309"/>
          </a:xfrm>
          <a:prstGeom prst="rect">
            <a:avLst/>
          </a:prstGeom>
        </p:spPr>
      </p:pic>
      <p:sp>
        <p:nvSpPr>
          <p:cNvPr id="10" name="Platshållare för innehåll 5"/>
          <p:cNvSpPr>
            <a:spLocks noGrp="1"/>
          </p:cNvSpPr>
          <p:nvPr>
            <p:ph idx="1"/>
          </p:nvPr>
        </p:nvSpPr>
        <p:spPr>
          <a:xfrm>
            <a:off x="5004048" y="980728"/>
            <a:ext cx="3744416" cy="1296144"/>
          </a:xfr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>
              <a:spcBef>
                <a:spcPts val="0"/>
              </a:spcBef>
              <a:spcAft>
                <a:spcPts val="600"/>
              </a:spcAft>
              <a:buClrTx/>
            </a:pPr>
            <a:r>
              <a:rPr lang="sv-SE" sz="1600" dirty="0">
                <a:solidFill>
                  <a:schemeClr val="tx1"/>
                </a:solidFill>
              </a:rPr>
              <a:t>Stora företag har minskat andelarna även om ett företag nu även finns i den största klassen, mellanstora har ökat något sedan 2010 och mindre klasser behåller sina andelar.</a:t>
            </a:r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2014-06-16</a:t>
            </a:r>
            <a:endParaRPr lang="sv-SE" alt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12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83699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20" y="129269"/>
            <a:ext cx="6364776" cy="6072142"/>
          </a:xfrm>
          <a:prstGeom prst="rect">
            <a:avLst/>
          </a:prstGeom>
        </p:spPr>
      </p:pic>
      <p:sp>
        <p:nvSpPr>
          <p:cNvPr id="8" name="Platshållare för innehåll 5"/>
          <p:cNvSpPr txBox="1">
            <a:spLocks/>
          </p:cNvSpPr>
          <p:nvPr/>
        </p:nvSpPr>
        <p:spPr>
          <a:xfrm>
            <a:off x="5940152" y="1556792"/>
            <a:ext cx="2664296" cy="1728192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lvl="0" indent="-176213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Den största storleksklassen har svag konkurrenskraft (endast </a:t>
            </a:r>
            <a:r>
              <a:rPr lang="sv-SE" sz="1600" kern="0" dirty="0" err="1"/>
              <a:t>Ebersprächer</a:t>
            </a:r>
            <a:r>
              <a:rPr lang="sv-SE" sz="1600" kern="0" dirty="0"/>
              <a:t>).</a:t>
            </a:r>
          </a:p>
          <a:p>
            <a:pPr marL="176213" lvl="0" indent="-176213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Övriga storleksklasser ligger på god position. 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2014-06-16</a:t>
            </a:r>
            <a:endParaRPr lang="sv-SE" alt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221A3-C4F8-4E2D-B8A1-1A564763791B}" type="slidenum">
              <a:rPr lang="sv-SE" altLang="en-US" smtClean="0"/>
              <a:pPr>
                <a:defRPr/>
              </a:pPr>
              <a:t>13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66037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50" y="125178"/>
            <a:ext cx="6364776" cy="608433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14</a:t>
            </a:fld>
            <a:endParaRPr lang="sv-SE"/>
          </a:p>
        </p:txBody>
      </p:sp>
      <p:sp>
        <p:nvSpPr>
          <p:cNvPr id="7" name="Platshållare för innehåll 5"/>
          <p:cNvSpPr txBox="1">
            <a:spLocks/>
          </p:cNvSpPr>
          <p:nvPr/>
        </p:nvSpPr>
        <p:spPr>
          <a:xfrm>
            <a:off x="5868144" y="836712"/>
            <a:ext cx="3096344" cy="2232248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/>
              <a:t>Består endast av </a:t>
            </a:r>
            <a:r>
              <a:rPr lang="sv-SE" sz="1600" kern="0" dirty="0" err="1"/>
              <a:t>Ebersprächer</a:t>
            </a:r>
            <a:r>
              <a:rPr lang="sv-SE" sz="1600" kern="0" dirty="0"/>
              <a:t>, som nådde denna storleksklass 2012 och 2013. 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>
                <a:latin typeface="+mn-lt"/>
              </a:rPr>
              <a:t>Resultatet är ganska svagt men företaget har vuxit kraftigt i anställda 2012 till 2013 (+30%) .</a:t>
            </a:r>
            <a:endParaRPr lang="sv-SE" sz="1600" b="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6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54" y="125178"/>
            <a:ext cx="6364776" cy="608433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15</a:t>
            </a:fld>
            <a:endParaRPr lang="sv-SE"/>
          </a:p>
        </p:txBody>
      </p:sp>
      <p:sp>
        <p:nvSpPr>
          <p:cNvPr id="6" name="Platshållare för innehåll 5"/>
          <p:cNvSpPr txBox="1">
            <a:spLocks/>
          </p:cNvSpPr>
          <p:nvPr/>
        </p:nvSpPr>
        <p:spPr>
          <a:xfrm>
            <a:off x="5796136" y="836712"/>
            <a:ext cx="3096344" cy="1584176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>
                <a:latin typeface="+mn-lt"/>
              </a:rPr>
              <a:t>God konkurrenskraft alla förutom 2011, då ett mycket negativt i </a:t>
            </a:r>
            <a:r>
              <a:rPr lang="sv-SE" sz="1600" kern="0" dirty="0" err="1">
                <a:latin typeface="+mn-lt"/>
              </a:rPr>
              <a:t>Orio</a:t>
            </a:r>
            <a:r>
              <a:rPr lang="sv-SE" sz="1600" kern="0" dirty="0">
                <a:latin typeface="+mn-lt"/>
              </a:rPr>
              <a:t> påverkade</a:t>
            </a:r>
            <a:endParaRPr lang="sv-SE" sz="1600" kern="0" dirty="0"/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>
                <a:latin typeface="+mn-lt"/>
              </a:rPr>
              <a:t>Tillväxt i förädlingsvärde -2%</a:t>
            </a:r>
          </a:p>
          <a:p>
            <a:pPr marL="176213" lvl="0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Tillväxt i anställda +23% </a:t>
            </a:r>
          </a:p>
        </p:txBody>
      </p:sp>
    </p:spTree>
    <p:extLst>
      <p:ext uri="{BB962C8B-B14F-4D97-AF65-F5344CB8AC3E}">
        <p14:creationId xmlns:p14="http://schemas.microsoft.com/office/powerpoint/2010/main" val="63810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6" grpI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16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96" y="548680"/>
            <a:ext cx="8637984" cy="27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1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60" y="128818"/>
            <a:ext cx="6364776" cy="6072142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17</a:t>
            </a:fld>
            <a:endParaRPr lang="sv-SE"/>
          </a:p>
        </p:txBody>
      </p:sp>
      <p:sp>
        <p:nvSpPr>
          <p:cNvPr id="6" name="Platshållare för innehåll 5"/>
          <p:cNvSpPr txBox="1">
            <a:spLocks/>
          </p:cNvSpPr>
          <p:nvPr/>
        </p:nvSpPr>
        <p:spPr>
          <a:xfrm>
            <a:off x="6012160" y="836712"/>
            <a:ext cx="2880320" cy="1440160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>
                <a:latin typeface="+mn-lt"/>
              </a:rPr>
              <a:t>God konkurrenskraft 2013</a:t>
            </a:r>
            <a:endParaRPr lang="sv-SE" sz="1600" kern="0" dirty="0"/>
          </a:p>
          <a:p>
            <a:pPr marL="176213" lvl="0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Tillväxt i förädlingsvärde -2%</a:t>
            </a:r>
          </a:p>
          <a:p>
            <a:pPr marL="176213" lvl="0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Tillväxt i anställda +23% </a:t>
            </a:r>
          </a:p>
        </p:txBody>
      </p:sp>
    </p:spTree>
    <p:extLst>
      <p:ext uri="{BB962C8B-B14F-4D97-AF65-F5344CB8AC3E}">
        <p14:creationId xmlns:p14="http://schemas.microsoft.com/office/powerpoint/2010/main" val="412369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18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0" y="548680"/>
            <a:ext cx="863296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16" y="128818"/>
            <a:ext cx="6364776" cy="6072142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19</a:t>
            </a:fld>
            <a:endParaRPr lang="sv-SE"/>
          </a:p>
        </p:txBody>
      </p:sp>
      <p:sp>
        <p:nvSpPr>
          <p:cNvPr id="6" name="Platshållare för innehåll 5"/>
          <p:cNvSpPr txBox="1">
            <a:spLocks/>
          </p:cNvSpPr>
          <p:nvPr/>
        </p:nvSpPr>
        <p:spPr>
          <a:xfrm>
            <a:off x="5724128" y="764704"/>
            <a:ext cx="3240360" cy="1080120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>
                <a:latin typeface="+mn-lt"/>
              </a:rPr>
              <a:t>God konkurrenskraft 2013 </a:t>
            </a:r>
          </a:p>
          <a:p>
            <a:pPr marL="176213" lvl="0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Tillväxt i förädlingsvärde +29%</a:t>
            </a:r>
          </a:p>
          <a:p>
            <a:pPr marL="176213" lvl="0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Tillväxt i anställda +7% </a:t>
            </a:r>
          </a:p>
        </p:txBody>
      </p:sp>
    </p:spTree>
    <p:extLst>
      <p:ext uri="{BB962C8B-B14F-4D97-AF65-F5344CB8AC3E}">
        <p14:creationId xmlns:p14="http://schemas.microsoft.com/office/powerpoint/2010/main" val="24651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Ambition med näringslivsanalysen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b="1" dirty="0"/>
              <a:t>Dokumentera utvecklingen </a:t>
            </a:r>
            <a:r>
              <a:rPr lang="sv-SE" sz="2000" dirty="0"/>
              <a:t>det gäller tillväxt, konkurrenskraft, sysselsättning och antal företag i olika branscher, storleksklasser och ålderskategorier. Vilka är styrkorna och svagheterna i kommunens näringsliv? </a:t>
            </a:r>
          </a:p>
          <a:p>
            <a:pPr>
              <a:buNone/>
            </a:pPr>
            <a:endParaRPr lang="sv-SE" sz="2000" dirty="0"/>
          </a:p>
          <a:p>
            <a:r>
              <a:rPr lang="sv-SE" sz="2000" dirty="0"/>
              <a:t>Ge en </a:t>
            </a:r>
            <a:r>
              <a:rPr lang="sv-SE" sz="2000" b="1" dirty="0"/>
              <a:t>gemensam syn och bra faktaunderlag </a:t>
            </a:r>
            <a:r>
              <a:rPr lang="sv-SE" sz="2000" dirty="0"/>
              <a:t>till politiker, samverkansgrupper och andra beslutsfattare</a:t>
            </a:r>
          </a:p>
          <a:p>
            <a:endParaRPr lang="sv-SE" sz="2000" dirty="0"/>
          </a:p>
          <a:p>
            <a:r>
              <a:rPr lang="sv-SE" sz="2000" dirty="0"/>
              <a:t>Ge </a:t>
            </a:r>
            <a:r>
              <a:rPr lang="sv-SE" sz="2000" b="1" dirty="0"/>
              <a:t>möjlighet till beslut och prioriteringar </a:t>
            </a:r>
            <a:r>
              <a:rPr lang="sv-SE" sz="2000" dirty="0"/>
              <a:t>för att stödja näringslivets utveckling</a:t>
            </a:r>
          </a:p>
          <a:p>
            <a:pPr>
              <a:buNone/>
            </a:pPr>
            <a:endParaRPr lang="sv-SE" sz="2000" dirty="0"/>
          </a:p>
          <a:p>
            <a:r>
              <a:rPr lang="sv-SE" sz="2000" dirty="0"/>
              <a:t>Kunna följa upp det operativa arbetet – har vi nått resultat ute hos företagen?</a:t>
            </a:r>
          </a:p>
          <a:p>
            <a:pPr marL="457200" indent="-457200">
              <a:buFont typeface="Wingdings" pitchFamily="2" charset="2"/>
              <a:buNone/>
              <a:defRPr/>
            </a:pPr>
            <a:endParaRPr lang="sv-SE" sz="2000" dirty="0">
              <a:solidFill>
                <a:srgbClr val="996633"/>
              </a:solidFill>
            </a:endParaRPr>
          </a:p>
          <a:p>
            <a:pPr marL="457200" indent="-457200">
              <a:buFont typeface="Wingdings" pitchFamily="2" charset="2"/>
              <a:buNone/>
              <a:defRPr/>
            </a:pPr>
            <a:endParaRPr lang="sv-SE" sz="1400" dirty="0">
              <a:solidFill>
                <a:srgbClr val="996633"/>
              </a:solidFill>
            </a:endParaRPr>
          </a:p>
        </p:txBody>
      </p:sp>
      <p:sp>
        <p:nvSpPr>
          <p:cNvPr id="20483" name="Platshållare för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sv-SE"/>
              <a:t>2014-06-16</a:t>
            </a:r>
            <a:endParaRPr lang="sv-SE" altLang="en-US" dirty="0"/>
          </a:p>
        </p:txBody>
      </p:sp>
      <p:sp>
        <p:nvSpPr>
          <p:cNvPr id="20485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1516B-6CCD-4DD3-9AFC-FD1878C02B17}" type="slidenum">
              <a:rPr lang="sv-SE" altLang="en-US" smtClean="0"/>
              <a:pPr/>
              <a:t>2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274403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20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31" y="260648"/>
            <a:ext cx="8010938" cy="58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04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54" y="125178"/>
            <a:ext cx="6364776" cy="608433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21</a:t>
            </a:fld>
            <a:endParaRPr lang="sv-SE"/>
          </a:p>
        </p:txBody>
      </p:sp>
      <p:sp>
        <p:nvSpPr>
          <p:cNvPr id="7" name="Platshållare för innehåll 5"/>
          <p:cNvSpPr txBox="1">
            <a:spLocks/>
          </p:cNvSpPr>
          <p:nvPr/>
        </p:nvSpPr>
        <p:spPr>
          <a:xfrm>
            <a:off x="6012160" y="404664"/>
            <a:ext cx="2880320" cy="1440160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>
                <a:latin typeface="+mn-lt"/>
              </a:rPr>
              <a:t>God konkurrenskraft 2013</a:t>
            </a:r>
          </a:p>
          <a:p>
            <a:pPr marL="176213" lvl="0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Tillväxt i förädlingsvärde +31%</a:t>
            </a:r>
          </a:p>
          <a:p>
            <a:pPr marL="176213" lvl="0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Tillväxt i anställda +18%</a:t>
            </a:r>
            <a:endParaRPr lang="sv-SE" sz="1600" b="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9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22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88" y="231371"/>
            <a:ext cx="817955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53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08" y="125178"/>
            <a:ext cx="6364776" cy="6072142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23</a:t>
            </a:fld>
            <a:endParaRPr lang="sv-SE"/>
          </a:p>
        </p:txBody>
      </p:sp>
      <p:sp>
        <p:nvSpPr>
          <p:cNvPr id="7" name="Platshållare för innehåll 5"/>
          <p:cNvSpPr txBox="1">
            <a:spLocks/>
          </p:cNvSpPr>
          <p:nvPr/>
        </p:nvSpPr>
        <p:spPr>
          <a:xfrm>
            <a:off x="6012160" y="404664"/>
            <a:ext cx="2880320" cy="2088232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>
                <a:latin typeface="+mn-lt"/>
              </a:rPr>
              <a:t>Något svag konkurrenskraft 2013</a:t>
            </a:r>
          </a:p>
          <a:p>
            <a:pPr marL="176213" lvl="0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Innehåller ofta bolag av finans- och </a:t>
            </a:r>
            <a:r>
              <a:rPr lang="sv-SE" sz="1600" kern="0" dirty="0" err="1"/>
              <a:t>holdingkaraktär</a:t>
            </a:r>
            <a:endParaRPr lang="sv-SE" sz="1600" kern="0" dirty="0"/>
          </a:p>
          <a:p>
            <a:pPr marL="176213" lvl="0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Tillväxt i förädlingsvärde +93%</a:t>
            </a:r>
          </a:p>
          <a:p>
            <a:pPr marL="176213" lvl="0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Tillväxt i anställda +9%</a:t>
            </a:r>
            <a:endParaRPr lang="sv-SE" sz="1600" b="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8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24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00" y="260648"/>
            <a:ext cx="808100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60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05" y="116632"/>
            <a:ext cx="8799055" cy="5729483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25</a:t>
            </a:fld>
            <a:endParaRPr lang="sv-SE"/>
          </a:p>
        </p:txBody>
      </p:sp>
      <p:sp>
        <p:nvSpPr>
          <p:cNvPr id="7" name="Platshållare för innehåll 5"/>
          <p:cNvSpPr txBox="1">
            <a:spLocks/>
          </p:cNvSpPr>
          <p:nvPr/>
        </p:nvSpPr>
        <p:spPr>
          <a:xfrm>
            <a:off x="5580111" y="260648"/>
            <a:ext cx="3371307" cy="2376264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/>
              <a:t>Alla klasser har jobbtillväxt utom de största företagen som ändå sammantaget behåller antal anställda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/>
              <a:t>Mellanstora företag växer mest i anställda (</a:t>
            </a:r>
            <a:r>
              <a:rPr lang="sv-SE" sz="1600" kern="0" dirty="0" err="1"/>
              <a:t>Thorsman</a:t>
            </a:r>
            <a:r>
              <a:rPr lang="sv-SE" sz="1600" kern="0" dirty="0"/>
              <a:t> kommer in i klassen från &gt;100)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/>
              <a:t>De verkliga småföretagen (5-9) växer bra.</a:t>
            </a:r>
          </a:p>
        </p:txBody>
      </p:sp>
    </p:spTree>
    <p:extLst>
      <p:ext uri="{BB962C8B-B14F-4D97-AF65-F5344CB8AC3E}">
        <p14:creationId xmlns:p14="http://schemas.microsoft.com/office/powerpoint/2010/main" val="5862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Företagsålder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383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17" y="125178"/>
            <a:ext cx="6364776" cy="6072142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2014-06-16</a:t>
            </a:r>
            <a:endParaRPr lang="sv-SE" alt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221A3-C4F8-4E2D-B8A1-1A564763791B}" type="slidenum">
              <a:rPr lang="sv-SE" altLang="en-US" smtClean="0"/>
              <a:pPr>
                <a:defRPr/>
              </a:pPr>
              <a:t>27</a:t>
            </a:fld>
            <a:endParaRPr lang="sv-SE" altLang="en-US"/>
          </a:p>
        </p:txBody>
      </p:sp>
      <p:sp>
        <p:nvSpPr>
          <p:cNvPr id="9" name="Platshållare för innehåll 5"/>
          <p:cNvSpPr txBox="1">
            <a:spLocks/>
          </p:cNvSpPr>
          <p:nvPr/>
        </p:nvSpPr>
        <p:spPr>
          <a:xfrm>
            <a:off x="6516216" y="260647"/>
            <a:ext cx="2365160" cy="2520281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Nya företag har bra konkurrenskraft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Äldre företag ligger något svagare.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De nya företagen är många men står ännu inte för så stor del av förädlingsvärde och sysselsättning.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endParaRPr lang="sv-SE" sz="1600" kern="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806" y="4849475"/>
            <a:ext cx="615647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4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61" y="102247"/>
            <a:ext cx="7797661" cy="6096994"/>
          </a:xfrm>
          <a:prstGeom prst="rect">
            <a:avLst/>
          </a:prstGeom>
        </p:spPr>
      </p:pic>
      <p:sp>
        <p:nvSpPr>
          <p:cNvPr id="6" name="Platshållare för innehåll 5"/>
          <p:cNvSpPr txBox="1">
            <a:spLocks/>
          </p:cNvSpPr>
          <p:nvPr/>
        </p:nvSpPr>
        <p:spPr>
          <a:xfrm>
            <a:off x="3829898" y="1245907"/>
            <a:ext cx="2520280" cy="1967069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Stora branscher bland nystartare är Bygg och Företagstjänster. 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I Hälso- och sjukvård ingår bolagisering av Folktandvården 2010 med 46%.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279079" y="392422"/>
            <a:ext cx="5222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Nystartade företag 0-3 år gamla per bransch</a:t>
            </a:r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2014-06-16</a:t>
            </a:r>
            <a:endParaRPr lang="sv-SE" altLang="en-US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221A3-C4F8-4E2D-B8A1-1A564763791B}" type="slidenum">
              <a:rPr lang="sv-SE" altLang="en-US" smtClean="0"/>
              <a:pPr>
                <a:defRPr/>
              </a:pPr>
              <a:t>28</a:t>
            </a:fld>
            <a:endParaRPr lang="sv-SE" altLang="en-US"/>
          </a:p>
        </p:txBody>
      </p:sp>
      <p:sp>
        <p:nvSpPr>
          <p:cNvPr id="21" name="textruta 20"/>
          <p:cNvSpPr txBox="1"/>
          <p:nvPr/>
        </p:nvSpPr>
        <p:spPr>
          <a:xfrm>
            <a:off x="1115616" y="204482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Bygg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1172767" y="1437771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Hälso- och sjukvård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1453806" y="2810884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Företagstjänster</a:t>
            </a:r>
          </a:p>
        </p:txBody>
      </p:sp>
      <p:cxnSp>
        <p:nvCxnSpPr>
          <p:cNvPr id="4" name="Rak pil 3"/>
          <p:cNvCxnSpPr/>
          <p:nvPr/>
        </p:nvCxnSpPr>
        <p:spPr>
          <a:xfrm flipH="1">
            <a:off x="859604" y="1136020"/>
            <a:ext cx="544044" cy="334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/>
          <p:cNvSpPr txBox="1"/>
          <p:nvPr/>
        </p:nvSpPr>
        <p:spPr>
          <a:xfrm>
            <a:off x="3995936" y="53012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Fastigheter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1279079" y="902419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Bemanning &amp; Uthyrning</a:t>
            </a:r>
          </a:p>
        </p:txBody>
      </p:sp>
    </p:spTree>
    <p:extLst>
      <p:ext uri="{BB962C8B-B14F-4D97-AF65-F5344CB8AC3E}">
        <p14:creationId xmlns:p14="http://schemas.microsoft.com/office/powerpoint/2010/main" val="247462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Sammanfattning: Utveckling och Struktur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827584" y="908720"/>
            <a:ext cx="8001000" cy="5472608"/>
          </a:xfrm>
        </p:spPr>
        <p:txBody>
          <a:bodyPr/>
          <a:lstStyle/>
          <a:p>
            <a:pPr>
              <a:buNone/>
            </a:pPr>
            <a:r>
              <a:rPr lang="sv-SE" sz="1600" b="1" dirty="0"/>
              <a:t>Styrkor:</a:t>
            </a:r>
          </a:p>
          <a:p>
            <a:pPr fontAlgn="base">
              <a:spcAft>
                <a:spcPts val="600"/>
              </a:spcAft>
              <a:buSzPct val="70000"/>
              <a:defRPr/>
            </a:pPr>
            <a:r>
              <a:rPr lang="sv-SE" sz="1400" dirty="0"/>
              <a:t>God konkurrenskraft, mycket bra tillväxt i förädlingsvärde och anställda. </a:t>
            </a:r>
          </a:p>
          <a:p>
            <a:pPr fontAlgn="base">
              <a:spcAft>
                <a:spcPts val="600"/>
              </a:spcAft>
              <a:buSzPct val="70000"/>
              <a:defRPr/>
            </a:pPr>
            <a:r>
              <a:rPr lang="sv-SE" sz="1400" dirty="0"/>
              <a:t>Tillväxt i antal företag är i paritet med medel för Sverige</a:t>
            </a:r>
            <a:endParaRPr lang="sv-SE" sz="1400" dirty="0">
              <a:solidFill>
                <a:srgbClr val="FF0000"/>
              </a:solidFill>
            </a:endParaRPr>
          </a:p>
          <a:p>
            <a:pPr fontAlgn="base">
              <a:spcAft>
                <a:spcPts val="600"/>
              </a:spcAft>
              <a:buSzPct val="70000"/>
              <a:defRPr/>
            </a:pPr>
            <a:r>
              <a:rPr lang="sv-SE" sz="1400" kern="0" dirty="0"/>
              <a:t>Alla klasser har jobbtillväxt utom de största företagen som ändå sammantaget behåller antal anställda</a:t>
            </a:r>
          </a:p>
          <a:p>
            <a:pPr>
              <a:buNone/>
            </a:pPr>
            <a:r>
              <a:rPr lang="sv-SE" sz="1600" b="1" dirty="0"/>
              <a:t>Svagheter:</a:t>
            </a:r>
          </a:p>
          <a:p>
            <a:r>
              <a:rPr lang="sv-SE" sz="1400" dirty="0"/>
              <a:t>Största företaget </a:t>
            </a:r>
            <a:r>
              <a:rPr lang="sv-SE" sz="1400" dirty="0" err="1"/>
              <a:t>Ebersprächer</a:t>
            </a:r>
            <a:r>
              <a:rPr lang="sv-SE" sz="1400" dirty="0"/>
              <a:t> ligger fortfarande på en något svagare position</a:t>
            </a:r>
          </a:p>
          <a:p>
            <a:endParaRPr lang="sv-SE" sz="1400" dirty="0"/>
          </a:p>
          <a:p>
            <a:pPr>
              <a:buNone/>
            </a:pPr>
            <a:r>
              <a:rPr lang="sv-SE" sz="1600" b="1" dirty="0"/>
              <a:t>Rekommendationer:</a:t>
            </a:r>
          </a:p>
          <a:p>
            <a:r>
              <a:rPr lang="sv-SE" sz="1400" dirty="0"/>
              <a:t>Följ utvecklingen i de största företagen</a:t>
            </a:r>
            <a:endParaRPr lang="sv-SE" sz="1400" dirty="0">
              <a:solidFill>
                <a:srgbClr val="FF0000"/>
              </a:solidFill>
            </a:endParaRPr>
          </a:p>
          <a:p>
            <a:r>
              <a:rPr lang="sv-SE" sz="1400" dirty="0"/>
              <a:t>Satsa på att ytterligare stimulera tillväxten hos klassen 10-50 som kan bli nya mellanstora bolag</a:t>
            </a:r>
          </a:p>
          <a:p>
            <a:r>
              <a:rPr lang="sv-SE" sz="1400" dirty="0"/>
              <a:t>Följ nyföretagandet så att tillräckligt många nya företag får potential att bli arbetsgivare och växa.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2014-06-16</a:t>
            </a:r>
            <a:endParaRPr lang="sv-SE" alt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29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67048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Simplerdiagrammet</a:t>
            </a:r>
            <a:endParaRPr lang="sv-SE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392228" y="1310035"/>
            <a:ext cx="431800" cy="4135437"/>
          </a:xfrm>
          <a:prstGeom prst="rightArrow">
            <a:avLst>
              <a:gd name="adj1" fmla="val 49981"/>
              <a:gd name="adj2" fmla="val 100000"/>
            </a:avLst>
          </a:prstGeom>
          <a:gradFill rotWithShape="1">
            <a:gsLst>
              <a:gs pos="0">
                <a:srgbClr val="FFD6C2"/>
              </a:gs>
              <a:gs pos="100000">
                <a:srgbClr val="FF9966"/>
              </a:gs>
            </a:gsLst>
            <a:lin ang="0" scaled="1"/>
          </a:gradFill>
          <a:ln w="9525">
            <a:solidFill>
              <a:srgbClr val="F0EFE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928" y="1268760"/>
            <a:ext cx="3924300" cy="4211637"/>
          </a:xfrm>
          <a:prstGeom prst="rect">
            <a:avLst/>
          </a:prstGeom>
          <a:solidFill>
            <a:srgbClr val="F7F7F3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7" name="AutoShape 66"/>
          <p:cNvSpPr>
            <a:spLocks noChangeArrowheads="1"/>
          </p:cNvSpPr>
          <p:nvPr/>
        </p:nvSpPr>
        <p:spPr bwMode="auto">
          <a:xfrm>
            <a:off x="1650616" y="2095847"/>
            <a:ext cx="1495425" cy="792163"/>
          </a:xfrm>
          <a:prstGeom prst="chevron">
            <a:avLst>
              <a:gd name="adj" fmla="val 10732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8" name="Line 67"/>
          <p:cNvSpPr>
            <a:spLocks noChangeShapeType="1"/>
          </p:cNvSpPr>
          <p:nvPr/>
        </p:nvSpPr>
        <p:spPr bwMode="auto">
          <a:xfrm flipV="1">
            <a:off x="1259631" y="2492722"/>
            <a:ext cx="457659" cy="174"/>
          </a:xfrm>
          <a:prstGeom prst="line">
            <a:avLst/>
          </a:prstGeom>
          <a:noFill/>
          <a:ln w="57150">
            <a:solidFill>
              <a:srgbClr val="C5C3A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9" name="Text Box 68"/>
          <p:cNvSpPr txBox="1">
            <a:spLocks noChangeArrowheads="1"/>
          </p:cNvSpPr>
          <p:nvPr/>
        </p:nvSpPr>
        <p:spPr bwMode="auto">
          <a:xfrm>
            <a:off x="467544" y="2060848"/>
            <a:ext cx="1080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dirty="0"/>
              <a:t>Inköp av</a:t>
            </a:r>
          </a:p>
          <a:p>
            <a:r>
              <a:rPr lang="sv-SE" sz="1200" dirty="0"/>
              <a:t>varor och</a:t>
            </a:r>
          </a:p>
          <a:p>
            <a:r>
              <a:rPr lang="sv-SE" sz="1200" dirty="0"/>
              <a:t>tjänster</a:t>
            </a:r>
          </a:p>
        </p:txBody>
      </p:sp>
      <p:sp>
        <p:nvSpPr>
          <p:cNvPr id="10" name="Line 69"/>
          <p:cNvSpPr>
            <a:spLocks noChangeShapeType="1"/>
          </p:cNvSpPr>
          <p:nvPr/>
        </p:nvSpPr>
        <p:spPr bwMode="auto">
          <a:xfrm>
            <a:off x="3179378" y="2492722"/>
            <a:ext cx="896938" cy="0"/>
          </a:xfrm>
          <a:prstGeom prst="line">
            <a:avLst/>
          </a:prstGeom>
          <a:noFill/>
          <a:ln w="57150">
            <a:solidFill>
              <a:srgbClr val="C5C3A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3212716" y="2181572"/>
            <a:ext cx="930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/>
              <a:t>Försäljning</a:t>
            </a:r>
          </a:p>
        </p:txBody>
      </p:sp>
      <p:sp>
        <p:nvSpPr>
          <p:cNvPr id="12" name="Line 71"/>
          <p:cNvSpPr>
            <a:spLocks noChangeShapeType="1"/>
          </p:cNvSpPr>
          <p:nvPr/>
        </p:nvSpPr>
        <p:spPr bwMode="auto">
          <a:xfrm flipV="1">
            <a:off x="2447541" y="2924522"/>
            <a:ext cx="0" cy="360363"/>
          </a:xfrm>
          <a:prstGeom prst="line">
            <a:avLst/>
          </a:prstGeom>
          <a:noFill/>
          <a:ln w="57150">
            <a:solidFill>
              <a:srgbClr val="C5C3A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3" name="Text Box 72"/>
          <p:cNvSpPr txBox="1">
            <a:spLocks noChangeArrowheads="1"/>
          </p:cNvSpPr>
          <p:nvPr/>
        </p:nvSpPr>
        <p:spPr bwMode="auto">
          <a:xfrm>
            <a:off x="1683953" y="1629122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/>
              <a:t>Personal</a:t>
            </a:r>
          </a:p>
        </p:txBody>
      </p:sp>
      <p:sp>
        <p:nvSpPr>
          <p:cNvPr id="14" name="Line 73"/>
          <p:cNvSpPr>
            <a:spLocks noChangeShapeType="1"/>
          </p:cNvSpPr>
          <p:nvPr/>
        </p:nvSpPr>
        <p:spPr bwMode="auto">
          <a:xfrm flipH="1">
            <a:off x="2447541" y="1700560"/>
            <a:ext cx="0" cy="360362"/>
          </a:xfrm>
          <a:prstGeom prst="line">
            <a:avLst/>
          </a:prstGeom>
          <a:noFill/>
          <a:ln w="57150">
            <a:solidFill>
              <a:srgbClr val="C5C3A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5" name="Text Box 74"/>
          <p:cNvSpPr txBox="1">
            <a:spLocks noChangeArrowheads="1"/>
          </p:cNvSpPr>
          <p:nvPr/>
        </p:nvSpPr>
        <p:spPr bwMode="auto">
          <a:xfrm>
            <a:off x="1782378" y="3032472"/>
            <a:ext cx="639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/>
              <a:t>Kapital</a:t>
            </a:r>
          </a:p>
        </p:txBody>
      </p:sp>
      <p:sp>
        <p:nvSpPr>
          <p:cNvPr id="16" name="Line 75"/>
          <p:cNvSpPr>
            <a:spLocks noChangeShapeType="1"/>
          </p:cNvSpPr>
          <p:nvPr/>
        </p:nvSpPr>
        <p:spPr bwMode="auto">
          <a:xfrm flipV="1">
            <a:off x="1782378" y="2492722"/>
            <a:ext cx="1263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7" name="Text Box 76"/>
          <p:cNvSpPr txBox="1">
            <a:spLocks noChangeArrowheads="1"/>
          </p:cNvSpPr>
          <p:nvPr/>
        </p:nvSpPr>
        <p:spPr bwMode="auto">
          <a:xfrm>
            <a:off x="1817303" y="2218085"/>
            <a:ext cx="1263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i="1" dirty="0"/>
              <a:t>Förädlingsvärde</a:t>
            </a:r>
          </a:p>
        </p:txBody>
      </p:sp>
      <p:sp>
        <p:nvSpPr>
          <p:cNvPr id="18" name="Line 77"/>
          <p:cNvSpPr>
            <a:spLocks noChangeShapeType="1"/>
          </p:cNvSpPr>
          <p:nvPr/>
        </p:nvSpPr>
        <p:spPr bwMode="auto">
          <a:xfrm>
            <a:off x="453641" y="3429347"/>
            <a:ext cx="39211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9" name="AutoShape 66"/>
          <p:cNvSpPr>
            <a:spLocks noChangeArrowheads="1"/>
          </p:cNvSpPr>
          <p:nvPr/>
        </p:nvSpPr>
        <p:spPr bwMode="auto">
          <a:xfrm>
            <a:off x="1655800" y="3932696"/>
            <a:ext cx="1495425" cy="792163"/>
          </a:xfrm>
          <a:prstGeom prst="chevron">
            <a:avLst>
              <a:gd name="adj" fmla="val 10732"/>
            </a:avLst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b="1" dirty="0"/>
          </a:p>
        </p:txBody>
      </p:sp>
      <p:sp>
        <p:nvSpPr>
          <p:cNvPr id="20" name="AutoShape 66"/>
          <p:cNvSpPr>
            <a:spLocks noChangeArrowheads="1"/>
          </p:cNvSpPr>
          <p:nvPr/>
        </p:nvSpPr>
        <p:spPr bwMode="auto">
          <a:xfrm>
            <a:off x="1637750" y="3932695"/>
            <a:ext cx="792088" cy="792163"/>
          </a:xfrm>
          <a:prstGeom prst="chevron">
            <a:avLst>
              <a:gd name="adj" fmla="val 10732"/>
            </a:avLst>
          </a:prstGeom>
          <a:solidFill>
            <a:srgbClr val="66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b="1" dirty="0"/>
          </a:p>
        </p:txBody>
      </p:sp>
      <p:sp>
        <p:nvSpPr>
          <p:cNvPr id="21" name="AutoShape 66"/>
          <p:cNvSpPr>
            <a:spLocks noChangeArrowheads="1"/>
          </p:cNvSpPr>
          <p:nvPr/>
        </p:nvSpPr>
        <p:spPr bwMode="auto">
          <a:xfrm>
            <a:off x="2375880" y="3932696"/>
            <a:ext cx="432048" cy="792163"/>
          </a:xfrm>
          <a:prstGeom prst="chevron">
            <a:avLst>
              <a:gd name="adj" fmla="val 20715"/>
            </a:avLst>
          </a:prstGeom>
          <a:solidFill>
            <a:srgbClr val="FF9999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b="1" dirty="0"/>
          </a:p>
        </p:txBody>
      </p:sp>
      <p:sp>
        <p:nvSpPr>
          <p:cNvPr id="22" name="Text Box 64"/>
          <p:cNvSpPr txBox="1">
            <a:spLocks noChangeArrowheads="1"/>
          </p:cNvSpPr>
          <p:nvPr/>
        </p:nvSpPr>
        <p:spPr bwMode="auto">
          <a:xfrm>
            <a:off x="2051844" y="4940808"/>
            <a:ext cx="875561" cy="478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/>
              <a:t>Ersättning</a:t>
            </a:r>
          </a:p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/>
              <a:t>till lån-</a:t>
            </a:r>
          </a:p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/>
              <a:t>givare</a:t>
            </a:r>
          </a:p>
        </p:txBody>
      </p:sp>
      <p:sp>
        <p:nvSpPr>
          <p:cNvPr id="23" name="Text Box 64"/>
          <p:cNvSpPr txBox="1">
            <a:spLocks noChangeArrowheads="1"/>
          </p:cNvSpPr>
          <p:nvPr/>
        </p:nvSpPr>
        <p:spPr bwMode="auto">
          <a:xfrm>
            <a:off x="2915940" y="4940808"/>
            <a:ext cx="1087157" cy="330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/>
              <a:t>Ersättning</a:t>
            </a:r>
          </a:p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/>
              <a:t>till aktieägare</a:t>
            </a:r>
          </a:p>
        </p:txBody>
      </p:sp>
      <p:cxnSp>
        <p:nvCxnSpPr>
          <p:cNvPr id="24" name="Rak pil 23"/>
          <p:cNvCxnSpPr/>
          <p:nvPr/>
        </p:nvCxnSpPr>
        <p:spPr bwMode="auto">
          <a:xfrm flipV="1">
            <a:off x="2519896" y="4760788"/>
            <a:ext cx="0" cy="1080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Rak pil 24"/>
          <p:cNvCxnSpPr/>
          <p:nvPr/>
        </p:nvCxnSpPr>
        <p:spPr bwMode="auto">
          <a:xfrm flipH="1" flipV="1">
            <a:off x="2915940" y="4760788"/>
            <a:ext cx="108012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 Box 76"/>
          <p:cNvSpPr txBox="1">
            <a:spLocks noChangeArrowheads="1"/>
          </p:cNvSpPr>
          <p:nvPr/>
        </p:nvSpPr>
        <p:spPr bwMode="auto">
          <a:xfrm>
            <a:off x="1439776" y="3536652"/>
            <a:ext cx="2609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i="1" dirty="0"/>
              <a:t>Vad ska Förädlingsvärdet räcka till?</a:t>
            </a:r>
          </a:p>
        </p:txBody>
      </p:sp>
      <p:sp>
        <p:nvSpPr>
          <p:cNvPr id="27" name="AutoShape 66"/>
          <p:cNvSpPr>
            <a:spLocks noChangeArrowheads="1"/>
          </p:cNvSpPr>
          <p:nvPr/>
        </p:nvSpPr>
        <p:spPr bwMode="auto">
          <a:xfrm>
            <a:off x="2735920" y="3932696"/>
            <a:ext cx="432048" cy="792163"/>
          </a:xfrm>
          <a:prstGeom prst="chevron">
            <a:avLst>
              <a:gd name="adj" fmla="val 20715"/>
            </a:avLst>
          </a:prstGeom>
          <a:solidFill>
            <a:srgbClr val="FF9999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b="1" dirty="0"/>
          </a:p>
        </p:txBody>
      </p:sp>
      <p:sp>
        <p:nvSpPr>
          <p:cNvPr id="28" name="AutoShape 66"/>
          <p:cNvSpPr>
            <a:spLocks noChangeArrowheads="1"/>
          </p:cNvSpPr>
          <p:nvPr/>
        </p:nvSpPr>
        <p:spPr bwMode="auto">
          <a:xfrm>
            <a:off x="2375880" y="3932696"/>
            <a:ext cx="792088" cy="792163"/>
          </a:xfrm>
          <a:prstGeom prst="chevron">
            <a:avLst>
              <a:gd name="adj" fmla="val 10732"/>
            </a:avLst>
          </a:prstGeom>
          <a:solidFill>
            <a:srgbClr val="FF9999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sv-SE" b="1" dirty="0"/>
          </a:p>
        </p:txBody>
      </p:sp>
      <p:sp>
        <p:nvSpPr>
          <p:cNvPr id="29" name="Text Box 64"/>
          <p:cNvSpPr txBox="1">
            <a:spLocks noChangeArrowheads="1"/>
          </p:cNvSpPr>
          <p:nvPr/>
        </p:nvSpPr>
        <p:spPr bwMode="auto">
          <a:xfrm>
            <a:off x="2447888" y="4215440"/>
            <a:ext cx="721672" cy="330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/>
              <a:t>Kapital-</a:t>
            </a:r>
          </a:p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/>
              <a:t>kostnad</a:t>
            </a:r>
          </a:p>
        </p:txBody>
      </p:sp>
      <p:sp>
        <p:nvSpPr>
          <p:cNvPr id="30" name="Text Box 64"/>
          <p:cNvSpPr txBox="1">
            <a:spLocks noChangeArrowheads="1"/>
          </p:cNvSpPr>
          <p:nvPr/>
        </p:nvSpPr>
        <p:spPr bwMode="auto">
          <a:xfrm>
            <a:off x="1655800" y="4218222"/>
            <a:ext cx="840295" cy="330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/>
              <a:t>Personal-</a:t>
            </a:r>
          </a:p>
          <a:p>
            <a:pPr marL="449263" indent="-449263">
              <a:lnSpc>
                <a:spcPct val="40000"/>
              </a:lnSpc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sv-SE" sz="1200" b="0" dirty="0"/>
              <a:t>kostnad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2770970" y="4905164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+</a:t>
            </a:r>
          </a:p>
        </p:txBody>
      </p:sp>
      <p:grpSp>
        <p:nvGrpSpPr>
          <p:cNvPr id="32" name="Grupp 31"/>
          <p:cNvGrpSpPr/>
          <p:nvPr/>
        </p:nvGrpSpPr>
        <p:grpSpPr>
          <a:xfrm>
            <a:off x="4824028" y="1268760"/>
            <a:ext cx="3924300" cy="4211637"/>
            <a:chOff x="4824028" y="1268760"/>
            <a:chExt cx="3924300" cy="4211637"/>
          </a:xfrm>
        </p:grpSpPr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4824028" y="1268760"/>
              <a:ext cx="3924300" cy="4211637"/>
            </a:xfrm>
            <a:prstGeom prst="rect">
              <a:avLst/>
            </a:prstGeom>
            <a:solidFill>
              <a:srgbClr val="F7F7F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1800">
                <a:latin typeface="Times" charset="0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H="1">
              <a:off x="5543166" y="2318097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H="1">
              <a:off x="5543166" y="4623147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H="1">
              <a:off x="5543166" y="416118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 flipH="1">
              <a:off x="5543166" y="3930997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flipH="1">
              <a:off x="5543166" y="4391372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H="1">
              <a:off x="5543166" y="254828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H="1">
              <a:off x="5543166" y="2778472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>
              <a:off x="5543166" y="3008660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 flipH="1">
              <a:off x="5543166" y="3238847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 flipH="1">
              <a:off x="5543166" y="3470622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 flipH="1">
              <a:off x="5543166" y="3700810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 rot="16200000" flipH="1">
              <a:off x="5578884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 rot="16200000" flipH="1">
              <a:off x="7883934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 rot="16200000" flipH="1">
              <a:off x="7421972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 rot="16200000" flipH="1">
              <a:off x="7191784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 rot="16200000" flipH="1">
              <a:off x="7652159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 rot="16200000" flipH="1">
              <a:off x="5809072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rot="16200000" flipH="1">
              <a:off x="6039259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rot="16200000" flipH="1">
              <a:off x="6269447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rot="16200000" flipH="1">
              <a:off x="6499634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 rot="16200000" flipH="1">
              <a:off x="6731409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5" name="Line 29"/>
            <p:cNvSpPr>
              <a:spLocks noChangeShapeType="1"/>
            </p:cNvSpPr>
            <p:nvPr/>
          </p:nvSpPr>
          <p:spPr bwMode="auto">
            <a:xfrm rot="16200000" flipH="1">
              <a:off x="6961597" y="4658866"/>
              <a:ext cx="71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5614603" y="2138710"/>
              <a:ext cx="2484438" cy="24844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7" name="Line 31"/>
            <p:cNvSpPr>
              <a:spLocks noChangeShapeType="1"/>
            </p:cNvSpPr>
            <p:nvPr/>
          </p:nvSpPr>
          <p:spPr bwMode="auto">
            <a:xfrm>
              <a:off x="5614603" y="2318097"/>
              <a:ext cx="2305050" cy="2305050"/>
            </a:xfrm>
            <a:prstGeom prst="line">
              <a:avLst/>
            </a:prstGeom>
            <a:noFill/>
            <a:ln w="28575">
              <a:solidFill>
                <a:srgbClr val="C5C3A5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8" name="Text Box 32"/>
            <p:cNvSpPr txBox="1">
              <a:spLocks noChangeArrowheads="1"/>
            </p:cNvSpPr>
            <p:nvPr/>
          </p:nvSpPr>
          <p:spPr bwMode="auto">
            <a:xfrm>
              <a:off x="5219316" y="4016722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0,2</a:t>
              </a:r>
            </a:p>
          </p:txBody>
        </p:sp>
        <p:sp>
          <p:nvSpPr>
            <p:cNvPr id="59" name="Text Box 33"/>
            <p:cNvSpPr txBox="1">
              <a:spLocks noChangeArrowheads="1"/>
            </p:cNvSpPr>
            <p:nvPr/>
          </p:nvSpPr>
          <p:spPr bwMode="auto">
            <a:xfrm>
              <a:off x="5325678" y="4478685"/>
              <a:ext cx="25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</a:t>
              </a:r>
            </a:p>
          </p:txBody>
        </p:sp>
        <p:sp>
          <p:nvSpPr>
            <p:cNvPr id="60" name="Text Box 34"/>
            <p:cNvSpPr txBox="1">
              <a:spLocks noChangeArrowheads="1"/>
            </p:cNvSpPr>
            <p:nvPr/>
          </p:nvSpPr>
          <p:spPr bwMode="auto">
            <a:xfrm>
              <a:off x="5219316" y="3095972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0,6</a:t>
              </a:r>
            </a:p>
          </p:txBody>
        </p:sp>
        <p:sp>
          <p:nvSpPr>
            <p:cNvPr id="61" name="Text Box 35"/>
            <p:cNvSpPr txBox="1">
              <a:spLocks noChangeArrowheads="1"/>
            </p:cNvSpPr>
            <p:nvPr/>
          </p:nvSpPr>
          <p:spPr bwMode="auto">
            <a:xfrm>
              <a:off x="5219316" y="3556347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0,4</a:t>
              </a:r>
            </a:p>
          </p:txBody>
        </p:sp>
        <p:sp>
          <p:nvSpPr>
            <p:cNvPr id="62" name="Text Box 36"/>
            <p:cNvSpPr txBox="1">
              <a:spLocks noChangeArrowheads="1"/>
            </p:cNvSpPr>
            <p:nvPr/>
          </p:nvSpPr>
          <p:spPr bwMode="auto">
            <a:xfrm>
              <a:off x="5219316" y="2175222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1,0</a:t>
              </a:r>
            </a:p>
          </p:txBody>
        </p:sp>
        <p:sp>
          <p:nvSpPr>
            <p:cNvPr id="63" name="Text Box 37"/>
            <p:cNvSpPr txBox="1">
              <a:spLocks noChangeArrowheads="1"/>
            </p:cNvSpPr>
            <p:nvPr/>
          </p:nvSpPr>
          <p:spPr bwMode="auto">
            <a:xfrm>
              <a:off x="5219316" y="2635597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0,8</a:t>
              </a:r>
            </a:p>
          </p:txBody>
        </p:sp>
        <p:sp>
          <p:nvSpPr>
            <p:cNvPr id="64" name="Text Box 38"/>
            <p:cNvSpPr txBox="1">
              <a:spLocks noChangeArrowheads="1"/>
            </p:cNvSpPr>
            <p:nvPr/>
          </p:nvSpPr>
          <p:spPr bwMode="auto">
            <a:xfrm>
              <a:off x="5868603" y="4659660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0,2</a:t>
              </a:r>
            </a:p>
          </p:txBody>
        </p:sp>
        <p:sp>
          <p:nvSpPr>
            <p:cNvPr id="65" name="Text Box 39"/>
            <p:cNvSpPr txBox="1">
              <a:spLocks noChangeArrowheads="1"/>
            </p:cNvSpPr>
            <p:nvPr/>
          </p:nvSpPr>
          <p:spPr bwMode="auto">
            <a:xfrm>
              <a:off x="5506653" y="4659660"/>
              <a:ext cx="2540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</a:t>
              </a:r>
            </a:p>
          </p:txBody>
        </p:sp>
        <p:sp>
          <p:nvSpPr>
            <p:cNvPr id="66" name="Text Box 40"/>
            <p:cNvSpPr txBox="1">
              <a:spLocks noChangeArrowheads="1"/>
            </p:cNvSpPr>
            <p:nvPr/>
          </p:nvSpPr>
          <p:spPr bwMode="auto">
            <a:xfrm>
              <a:off x="6803641" y="4659660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0,6</a:t>
              </a:r>
            </a:p>
          </p:txBody>
        </p:sp>
        <p:sp>
          <p:nvSpPr>
            <p:cNvPr id="67" name="Text Box 41"/>
            <p:cNvSpPr txBox="1">
              <a:spLocks noChangeArrowheads="1"/>
            </p:cNvSpPr>
            <p:nvPr/>
          </p:nvSpPr>
          <p:spPr bwMode="auto">
            <a:xfrm>
              <a:off x="6335328" y="4659660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0,4</a:t>
              </a:r>
            </a:p>
          </p:txBody>
        </p:sp>
        <p:sp>
          <p:nvSpPr>
            <p:cNvPr id="68" name="Text Box 42"/>
            <p:cNvSpPr txBox="1">
              <a:spLocks noChangeArrowheads="1"/>
            </p:cNvSpPr>
            <p:nvPr/>
          </p:nvSpPr>
          <p:spPr bwMode="auto">
            <a:xfrm>
              <a:off x="7738678" y="4659660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1,0</a:t>
              </a:r>
            </a:p>
          </p:txBody>
        </p:sp>
        <p:sp>
          <p:nvSpPr>
            <p:cNvPr id="69" name="Text Box 43"/>
            <p:cNvSpPr txBox="1">
              <a:spLocks noChangeArrowheads="1"/>
            </p:cNvSpPr>
            <p:nvPr/>
          </p:nvSpPr>
          <p:spPr bwMode="auto">
            <a:xfrm>
              <a:off x="7270366" y="4659660"/>
              <a:ext cx="3587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000"/>
                <a:t>0,8</a:t>
              </a:r>
            </a:p>
          </p:txBody>
        </p:sp>
        <p:sp>
          <p:nvSpPr>
            <p:cNvPr id="70" name="Text Box 44"/>
            <p:cNvSpPr txBox="1">
              <a:spLocks noChangeArrowheads="1"/>
            </p:cNvSpPr>
            <p:nvPr/>
          </p:nvSpPr>
          <p:spPr bwMode="auto">
            <a:xfrm>
              <a:off x="4860541" y="1675160"/>
              <a:ext cx="13144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200"/>
                <a:t>Personalkostnad</a:t>
              </a:r>
            </a:p>
          </p:txBody>
        </p:sp>
        <p:sp>
          <p:nvSpPr>
            <p:cNvPr id="71" name="Text Box 45"/>
            <p:cNvSpPr txBox="1">
              <a:spLocks noChangeArrowheads="1"/>
            </p:cNvSpPr>
            <p:nvPr/>
          </p:nvSpPr>
          <p:spPr bwMode="auto">
            <a:xfrm>
              <a:off x="4897053" y="1862485"/>
              <a:ext cx="12715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200"/>
                <a:t>Förädlingsvärde</a:t>
              </a:r>
            </a:p>
          </p:txBody>
        </p:sp>
        <p:sp>
          <p:nvSpPr>
            <p:cNvPr id="72" name="Line 46"/>
            <p:cNvSpPr>
              <a:spLocks noChangeShapeType="1"/>
            </p:cNvSpPr>
            <p:nvPr/>
          </p:nvSpPr>
          <p:spPr bwMode="auto">
            <a:xfrm>
              <a:off x="4933566" y="1916460"/>
              <a:ext cx="1187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3" name="Text Box 47"/>
            <p:cNvSpPr txBox="1">
              <a:spLocks noChangeArrowheads="1"/>
            </p:cNvSpPr>
            <p:nvPr/>
          </p:nvSpPr>
          <p:spPr bwMode="auto">
            <a:xfrm>
              <a:off x="7297353" y="4880322"/>
              <a:ext cx="11795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200"/>
                <a:t>Kapitalkostnad</a:t>
              </a:r>
            </a:p>
          </p:txBody>
        </p:sp>
        <p:sp>
          <p:nvSpPr>
            <p:cNvPr id="74" name="Text Box 48"/>
            <p:cNvSpPr txBox="1">
              <a:spLocks noChangeArrowheads="1"/>
            </p:cNvSpPr>
            <p:nvPr/>
          </p:nvSpPr>
          <p:spPr bwMode="auto">
            <a:xfrm>
              <a:off x="7271953" y="5062885"/>
              <a:ext cx="12715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v-SE" sz="1200"/>
                <a:t>Förädlingsvärde</a:t>
              </a:r>
            </a:p>
          </p:txBody>
        </p:sp>
        <p:sp>
          <p:nvSpPr>
            <p:cNvPr id="75" name="Line 49"/>
            <p:cNvSpPr>
              <a:spLocks noChangeShapeType="1"/>
            </p:cNvSpPr>
            <p:nvPr/>
          </p:nvSpPr>
          <p:spPr bwMode="auto">
            <a:xfrm>
              <a:off x="7344978" y="5121622"/>
              <a:ext cx="1116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6" name="Rectangle 86"/>
            <p:cNvSpPr>
              <a:spLocks noChangeArrowheads="1"/>
            </p:cNvSpPr>
            <p:nvPr/>
          </p:nvSpPr>
          <p:spPr bwMode="auto">
            <a:xfrm>
              <a:off x="5616191" y="2132360"/>
              <a:ext cx="2484437" cy="248443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" name="Rektangel 76"/>
            <p:cNvSpPr/>
            <p:nvPr/>
          </p:nvSpPr>
          <p:spPr bwMode="auto">
            <a:xfrm>
              <a:off x="5616116" y="2132856"/>
              <a:ext cx="2484276" cy="2484276"/>
            </a:xfrm>
            <a:prstGeom prst="rect">
              <a:avLst/>
            </a:prstGeom>
            <a:gradFill flip="none" rotWithShape="1">
              <a:gsLst>
                <a:gs pos="50000">
                  <a:srgbClr val="FFFF99"/>
                </a:gs>
                <a:gs pos="75000">
                  <a:srgbClr val="FFC000"/>
                </a:gs>
                <a:gs pos="88000">
                  <a:srgbClr val="FFC000"/>
                </a:gs>
                <a:gs pos="100000">
                  <a:srgbClr val="EAB200"/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utoShape 83"/>
            <p:cNvSpPr>
              <a:spLocks noChangeArrowheads="1"/>
            </p:cNvSpPr>
            <p:nvPr/>
          </p:nvSpPr>
          <p:spPr bwMode="auto">
            <a:xfrm>
              <a:off x="5616116" y="2311747"/>
              <a:ext cx="2327350" cy="2305050"/>
            </a:xfrm>
            <a:prstGeom prst="rtTriangle">
              <a:avLst/>
            </a:prstGeom>
            <a:gradFill flip="none" rotWithShape="1">
              <a:gsLst>
                <a:gs pos="5000">
                  <a:srgbClr val="00EA00"/>
                </a:gs>
                <a:gs pos="20000">
                  <a:srgbClr val="66FF66"/>
                </a:gs>
                <a:gs pos="32000">
                  <a:srgbClr val="99FF99"/>
                </a:gs>
                <a:gs pos="66000">
                  <a:srgbClr val="CCFF99"/>
                </a:gs>
              </a:gsLst>
              <a:lin ang="189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9" name="Line 90"/>
            <p:cNvSpPr>
              <a:spLocks noChangeShapeType="1"/>
            </p:cNvSpPr>
            <p:nvPr/>
          </p:nvSpPr>
          <p:spPr bwMode="auto">
            <a:xfrm>
              <a:off x="5605078" y="2311747"/>
              <a:ext cx="2305050" cy="2305050"/>
            </a:xfrm>
            <a:prstGeom prst="line">
              <a:avLst/>
            </a:prstGeom>
            <a:noFill/>
            <a:ln w="28575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0" name="Text Box 88"/>
            <p:cNvSpPr txBox="1">
              <a:spLocks noChangeArrowheads="1"/>
            </p:cNvSpPr>
            <p:nvPr/>
          </p:nvSpPr>
          <p:spPr bwMode="auto">
            <a:xfrm>
              <a:off x="6635366" y="2888010"/>
              <a:ext cx="1979612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v-SE" sz="1200" dirty="0"/>
                <a:t>Låg effektivitet</a:t>
              </a:r>
            </a:p>
          </p:txBody>
        </p:sp>
        <p:sp>
          <p:nvSpPr>
            <p:cNvPr id="81" name="Text Box 87"/>
            <p:cNvSpPr txBox="1">
              <a:spLocks noChangeArrowheads="1"/>
            </p:cNvSpPr>
            <p:nvPr/>
          </p:nvSpPr>
          <p:spPr bwMode="auto">
            <a:xfrm>
              <a:off x="5803516" y="3788122"/>
              <a:ext cx="11985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v-SE" sz="1200" dirty="0"/>
                <a:t>Hög effektivitet</a:t>
              </a:r>
            </a:p>
          </p:txBody>
        </p:sp>
        <p:cxnSp>
          <p:nvCxnSpPr>
            <p:cNvPr id="82" name="Rak 81"/>
            <p:cNvCxnSpPr/>
            <p:nvPr/>
          </p:nvCxnSpPr>
          <p:spPr bwMode="auto">
            <a:xfrm>
              <a:off x="5616116" y="2132856"/>
              <a:ext cx="0" cy="24842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Rak 82"/>
            <p:cNvCxnSpPr>
              <a:endCxn id="35" idx="0"/>
            </p:cNvCxnSpPr>
            <p:nvPr/>
          </p:nvCxnSpPr>
          <p:spPr bwMode="auto">
            <a:xfrm flipH="1">
              <a:off x="5614603" y="4617132"/>
              <a:ext cx="2377777" cy="60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65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  <p:bldP spid="26" grpId="0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branscher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2013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31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28007"/>
            <a:ext cx="8913124" cy="60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43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6" y="131052"/>
            <a:ext cx="8907028" cy="6066046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altLang="en-US"/>
              <a:t>2014-06-16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32</a:t>
            </a:fld>
            <a:endParaRPr lang="sv-SE" altLang="en-US"/>
          </a:p>
        </p:txBody>
      </p:sp>
      <p:sp>
        <p:nvSpPr>
          <p:cNvPr id="7" name="Platshållare för innehåll 5"/>
          <p:cNvSpPr txBox="1">
            <a:spLocks/>
          </p:cNvSpPr>
          <p:nvPr/>
        </p:nvSpPr>
        <p:spPr>
          <a:xfrm>
            <a:off x="5292080" y="2420888"/>
            <a:ext cx="3240360" cy="1728192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Flest anställda arbetar inom Företagstjänster, Bygg och </a:t>
            </a:r>
            <a:r>
              <a:rPr lang="sv-SE" sz="1600" b="0" kern="0" dirty="0"/>
              <a:t>Detaljhandel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Företagstjänster, Detaljhandel och Fastigheter har flest företag.</a:t>
            </a:r>
            <a:endParaRPr lang="sv-SE" sz="1600" b="0" kern="0" dirty="0"/>
          </a:p>
        </p:txBody>
      </p:sp>
      <p:sp>
        <p:nvSpPr>
          <p:cNvPr id="8" name="textruta 7"/>
          <p:cNvSpPr txBox="1"/>
          <p:nvPr/>
        </p:nvSpPr>
        <p:spPr>
          <a:xfrm>
            <a:off x="239754" y="5958261"/>
            <a:ext cx="3539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Branscher med förädlingsvärde &gt;100 </a:t>
            </a:r>
            <a:r>
              <a:rPr lang="sv-SE" sz="1200" dirty="0" err="1"/>
              <a:t>msek</a:t>
            </a:r>
            <a:r>
              <a:rPr lang="sv-SE" sz="1200" dirty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161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19" y="125178"/>
            <a:ext cx="6358679" cy="6066046"/>
          </a:xfrm>
          <a:prstGeom prst="rect">
            <a:avLst/>
          </a:prstGeom>
        </p:spPr>
      </p:pic>
      <p:sp>
        <p:nvSpPr>
          <p:cNvPr id="4" name="Platshållare för innehåll 5"/>
          <p:cNvSpPr>
            <a:spLocks noGrp="1"/>
          </p:cNvSpPr>
          <p:nvPr>
            <p:ph idx="1"/>
          </p:nvPr>
        </p:nvSpPr>
        <p:spPr>
          <a:xfrm>
            <a:off x="6156176" y="347446"/>
            <a:ext cx="2736304" cy="3297578"/>
          </a:xfr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>
              <a:spcBef>
                <a:spcPts val="0"/>
              </a:spcBef>
              <a:spcAft>
                <a:spcPts val="600"/>
              </a:spcAft>
              <a:buClrTx/>
            </a:pPr>
            <a:r>
              <a:rPr lang="sv-SE" sz="1600" dirty="0">
                <a:solidFill>
                  <a:schemeClr val="tx1"/>
                </a:solidFill>
              </a:rPr>
              <a:t>God konkurrenskraft för flertalet stora branscher</a:t>
            </a:r>
            <a:endParaRPr lang="sv-SE" sz="1600" dirty="0"/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ClrTx/>
            </a:pPr>
            <a:r>
              <a:rPr lang="sv-SE" sz="1600" dirty="0">
                <a:solidFill>
                  <a:schemeClr val="tx1"/>
                </a:solidFill>
              </a:rPr>
              <a:t>Något svag position för Verkstad (påverkas av </a:t>
            </a:r>
            <a:r>
              <a:rPr lang="sv-SE" sz="1600" dirty="0" err="1">
                <a:solidFill>
                  <a:schemeClr val="tx1"/>
                </a:solidFill>
              </a:rPr>
              <a:t>Ebersprächer</a:t>
            </a:r>
            <a:endParaRPr lang="sv-SE" sz="1600" dirty="0">
              <a:solidFill>
                <a:schemeClr val="tx1"/>
              </a:solidFill>
            </a:endParaRP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ClrTx/>
            </a:pPr>
            <a:r>
              <a:rPr lang="sv-SE" sz="1600" dirty="0"/>
              <a:t>Svag position för </a:t>
            </a:r>
            <a:r>
              <a:rPr lang="sv-SE" sz="1600" dirty="0">
                <a:solidFill>
                  <a:schemeClr val="tx1"/>
                </a:solidFill>
              </a:rPr>
              <a:t>IT/Telekom (påverkas av GSE Power Systems)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ClrTx/>
            </a:pPr>
            <a:r>
              <a:rPr lang="sv-SE" sz="1600" dirty="0"/>
              <a:t>Svagare läge för de </a:t>
            </a:r>
            <a:r>
              <a:rPr lang="sv-SE" sz="1600" dirty="0">
                <a:solidFill>
                  <a:schemeClr val="tx1"/>
                </a:solidFill>
              </a:rPr>
              <a:t>mindre branscherna Plast, gummi (påverkas av </a:t>
            </a:r>
            <a:r>
              <a:rPr lang="sv-SE" sz="1600" dirty="0" err="1">
                <a:solidFill>
                  <a:schemeClr val="tx1"/>
                </a:solidFill>
              </a:rPr>
              <a:t>Thorsman</a:t>
            </a:r>
            <a:r>
              <a:rPr lang="sv-SE" sz="1600" dirty="0">
                <a:solidFill>
                  <a:schemeClr val="tx1"/>
                </a:solidFill>
              </a:rPr>
              <a:t>) samt Areella.</a:t>
            </a:r>
            <a:endParaRPr lang="sv-SE" sz="160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2014-06-16</a:t>
            </a:r>
            <a:endParaRPr lang="sv-SE" alt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33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07806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14" y="100415"/>
            <a:ext cx="8907028" cy="6066046"/>
          </a:xfrm>
          <a:prstGeom prst="rect">
            <a:avLst/>
          </a:prstGeom>
        </p:spPr>
      </p:pic>
      <p:sp>
        <p:nvSpPr>
          <p:cNvPr id="8" name="Platshållare för innehåll 5"/>
          <p:cNvSpPr txBox="1">
            <a:spLocks/>
          </p:cNvSpPr>
          <p:nvPr/>
        </p:nvSpPr>
        <p:spPr>
          <a:xfrm>
            <a:off x="3851920" y="4869160"/>
            <a:ext cx="4752528" cy="1440160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Flest nya jobb inom Hälso- och sjukvård (ofta privatisering), följt av Bygg, Företagstjänster, Verkstad och Partihandel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Detaljhandel, Logistik, Elektronik och Bemanning hör till branscher som tappar jobb.</a:t>
            </a:r>
            <a:endParaRPr lang="sv-SE" sz="1600" b="0" kern="0" dirty="0"/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endParaRPr lang="sv-SE" sz="1600" b="0" kern="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2014-06-16</a:t>
            </a:r>
            <a:endParaRPr lang="sv-SE" alt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34</a:t>
            </a:fld>
            <a:endParaRPr lang="sv-SE" altLang="en-US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33" y="6166461"/>
            <a:ext cx="3542083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7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8" y="128818"/>
            <a:ext cx="8907028" cy="6066046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35</a:t>
            </a:fld>
            <a:endParaRPr lang="sv-SE"/>
          </a:p>
        </p:txBody>
      </p:sp>
      <p:sp>
        <p:nvSpPr>
          <p:cNvPr id="7" name="Platshållare för innehåll 5"/>
          <p:cNvSpPr txBox="1">
            <a:spLocks/>
          </p:cNvSpPr>
          <p:nvPr/>
        </p:nvSpPr>
        <p:spPr>
          <a:xfrm>
            <a:off x="3131840" y="1484784"/>
            <a:ext cx="5760640" cy="1152128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b="0" kern="0" dirty="0"/>
              <a:t>Starkast </a:t>
            </a:r>
            <a:r>
              <a:rPr lang="sv-SE" sz="1600" kern="0" dirty="0"/>
              <a:t>relativ</a:t>
            </a:r>
            <a:r>
              <a:rPr lang="sv-SE" sz="1600" b="0" kern="0" dirty="0"/>
              <a:t> jobbtillväxt för Hälso- och sjukvård. </a:t>
            </a:r>
            <a:r>
              <a:rPr lang="sv-SE" sz="1600" kern="0" dirty="0"/>
              <a:t>Flera andra branscher har god tillväxt, inklusive Verkstad.</a:t>
            </a:r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Elektronik, IT/Telekom, Bemanning och Logistik, transport hör till branscher med negativ jobbtillväxt.</a:t>
            </a:r>
            <a:endParaRPr lang="sv-SE" sz="1600" b="0" kern="0" dirty="0"/>
          </a:p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endParaRPr lang="sv-SE" sz="1600" b="0" kern="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064716"/>
            <a:ext cx="3542083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36</a:t>
            </a:fld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6" y="116632"/>
            <a:ext cx="8907028" cy="606604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 rot="19869084">
            <a:off x="218536" y="2204864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Uppförstoring av </a:t>
            </a:r>
          </a:p>
          <a:p>
            <a:r>
              <a:rPr lang="sv-SE" dirty="0"/>
              <a:t>tillväxtgrafen</a:t>
            </a:r>
          </a:p>
        </p:txBody>
      </p:sp>
    </p:spTree>
    <p:extLst>
      <p:ext uri="{BB962C8B-B14F-4D97-AF65-F5344CB8AC3E}">
        <p14:creationId xmlns:p14="http://schemas.microsoft.com/office/powerpoint/2010/main" val="538869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5"/>
          <p:cNvSpPr txBox="1">
            <a:spLocks/>
          </p:cNvSpPr>
          <p:nvPr/>
        </p:nvSpPr>
        <p:spPr>
          <a:xfrm>
            <a:off x="3779912" y="4941168"/>
            <a:ext cx="3744416" cy="864096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lvl="0" indent="-176213" eaLnBrk="0" hangingPunct="0">
              <a:spcBef>
                <a:spcPts val="0"/>
              </a:spcBef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b="0" kern="0" dirty="0"/>
              <a:t>Snabb företagstillväxt </a:t>
            </a:r>
            <a:r>
              <a:rPr lang="sv-SE" sz="1600" kern="0" dirty="0"/>
              <a:t>inom </a:t>
            </a:r>
            <a:r>
              <a:rPr lang="sv-SE" sz="1600" kern="0" dirty="0" err="1"/>
              <a:t>bl</a:t>
            </a:r>
            <a:r>
              <a:rPr lang="sv-SE" sz="1600" kern="0" dirty="0"/>
              <a:t> a Bemanning och Fastighet, noterbart att fler verkstadsföretag tillkommer</a:t>
            </a:r>
            <a:endParaRPr lang="sv-SE" sz="1600" b="0" kern="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2014-06-16</a:t>
            </a:r>
            <a:endParaRPr lang="sv-SE" alt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37</a:t>
            </a:fld>
            <a:endParaRPr lang="sv-SE" altLang="en-US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86" y="131051"/>
            <a:ext cx="8907028" cy="606604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6188967"/>
            <a:ext cx="3542083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2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54" y="125178"/>
            <a:ext cx="6364776" cy="6072142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38</a:t>
            </a:fld>
            <a:endParaRPr lang="sv-SE"/>
          </a:p>
        </p:txBody>
      </p:sp>
      <p:sp>
        <p:nvSpPr>
          <p:cNvPr id="9" name="Platshållare för innehåll 5"/>
          <p:cNvSpPr txBox="1">
            <a:spLocks/>
          </p:cNvSpPr>
          <p:nvPr/>
        </p:nvSpPr>
        <p:spPr>
          <a:xfrm>
            <a:off x="5796136" y="548680"/>
            <a:ext cx="3096344" cy="1872208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God konkurrenskraft 2013, flera år påverkas starkt av </a:t>
            </a:r>
            <a:r>
              <a:rPr lang="sv-SE" sz="1600" dirty="0" err="1"/>
              <a:t>Lexel</a:t>
            </a:r>
            <a:r>
              <a:rPr lang="sv-SE" sz="1600" dirty="0"/>
              <a:t> AB, ett huvudkontorsbolag till </a:t>
            </a:r>
            <a:r>
              <a:rPr lang="sv-SE" sz="1600" dirty="0" err="1"/>
              <a:t>Thorsman</a:t>
            </a:r>
            <a:r>
              <a:rPr lang="sv-SE" sz="1600" dirty="0"/>
              <a:t>, så vi ser på utvecklingen utan detta företag</a:t>
            </a:r>
          </a:p>
        </p:txBody>
      </p:sp>
    </p:spTree>
    <p:extLst>
      <p:ext uri="{BB962C8B-B14F-4D97-AF65-F5344CB8AC3E}">
        <p14:creationId xmlns:p14="http://schemas.microsoft.com/office/powerpoint/2010/main" val="42073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24" y="128190"/>
            <a:ext cx="6364776" cy="6072142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39</a:t>
            </a:fld>
            <a:endParaRPr lang="sv-SE"/>
          </a:p>
        </p:txBody>
      </p:sp>
      <p:sp>
        <p:nvSpPr>
          <p:cNvPr id="9" name="Platshållare för innehåll 5"/>
          <p:cNvSpPr txBox="1">
            <a:spLocks/>
          </p:cNvSpPr>
          <p:nvPr/>
        </p:nvSpPr>
        <p:spPr>
          <a:xfrm>
            <a:off x="5796136" y="548680"/>
            <a:ext cx="3096344" cy="1656184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God konkurrenskraft alla år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Tillväxt i förädlingsvärde +26%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Tillväxt i anställda +22%    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68 nya företag netto (+24%)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428999"/>
            <a:ext cx="6480720" cy="23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1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6705"/>
            <a:ext cx="7776864" cy="607060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2481806" y="260648"/>
            <a:ext cx="422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Samtliga 2 212 företag i Nyköping 2013</a:t>
            </a:r>
          </a:p>
          <a:p>
            <a:r>
              <a:rPr lang="sv-SE" b="0" dirty="0"/>
              <a:t>. 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79512" y="206084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Studsvik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410906" y="5284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Ebersprächer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2267744" y="292494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Orio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796136" y="551723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Lexel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5004048" y="4981818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Klövern AB</a:t>
            </a:r>
          </a:p>
        </p:txBody>
      </p:sp>
    </p:spTree>
    <p:extLst>
      <p:ext uri="{BB962C8B-B14F-4D97-AF65-F5344CB8AC3E}">
        <p14:creationId xmlns:p14="http://schemas.microsoft.com/office/powerpoint/2010/main" val="2823666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40</a:t>
            </a:fld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74" y="243556"/>
            <a:ext cx="6837287" cy="608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14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19" y="130499"/>
            <a:ext cx="6364776" cy="6072142"/>
          </a:xfrm>
          <a:prstGeom prst="rect">
            <a:avLst/>
          </a:prstGeom>
        </p:spPr>
      </p:pic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012160" y="404537"/>
            <a:ext cx="2952328" cy="1728319"/>
          </a:xfr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God konkurrenskraft 2013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Tillväxt i förädlingsvärde +3%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Tillväxt i anställda +23%    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52 nya företag netto (+32%)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355976" y="6629400"/>
            <a:ext cx="2438400" cy="228600"/>
          </a:xfrm>
        </p:spPr>
        <p:txBody>
          <a:bodyPr/>
          <a:lstStyle/>
          <a:p>
            <a:pPr>
              <a:defRPr/>
            </a:pPr>
            <a:r>
              <a:rPr lang="sv-SE"/>
              <a:t>2014-06-16</a:t>
            </a:r>
            <a:endParaRPr lang="sv-SE" altLang="en-US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41</a:t>
            </a:fld>
            <a:endParaRPr lang="sv-SE" altLang="en-US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428999"/>
            <a:ext cx="6480720" cy="23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7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42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11" y="243556"/>
            <a:ext cx="6812219" cy="60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289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65" y="128818"/>
            <a:ext cx="6364776" cy="6072142"/>
          </a:xfrm>
          <a:prstGeom prst="rect">
            <a:avLst/>
          </a:prstGeom>
        </p:spPr>
      </p:pic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5868145" y="404537"/>
            <a:ext cx="3063422" cy="1728319"/>
          </a:xfr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God konkurrenskraft 2013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Tillväxt i förädlingsvärde +21%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Tillväxt i anställda -9%    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16 nya företag netto 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355976" y="6629400"/>
            <a:ext cx="2438400" cy="228600"/>
          </a:xfrm>
        </p:spPr>
        <p:txBody>
          <a:bodyPr/>
          <a:lstStyle/>
          <a:p>
            <a:pPr>
              <a:defRPr/>
            </a:pPr>
            <a:r>
              <a:rPr lang="sv-SE"/>
              <a:t>2014-06-16</a:t>
            </a:r>
            <a:endParaRPr lang="sv-SE" altLang="en-US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43</a:t>
            </a:fld>
            <a:endParaRPr lang="sv-SE" altLang="en-US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429000"/>
            <a:ext cx="6480720" cy="239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44</a:t>
            </a:fld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57" y="222824"/>
            <a:ext cx="7405544" cy="610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53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20" y="124629"/>
            <a:ext cx="6364776" cy="6072142"/>
          </a:xfrm>
          <a:prstGeom prst="rect">
            <a:avLst/>
          </a:prstGeom>
        </p:spPr>
      </p:pic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5868145" y="404537"/>
            <a:ext cx="3063422" cy="1872335"/>
          </a:xfr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God konkurrenskraft alla år.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Tillväxt i förädlingsvärde +208%, mycket p g a </a:t>
            </a:r>
            <a:r>
              <a:rPr lang="sv-SE" sz="1600" dirty="0" err="1"/>
              <a:t>Ebersprächer</a:t>
            </a:r>
            <a:endParaRPr lang="sv-SE" sz="1600" dirty="0"/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Tillväxt i anställda +35%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9 nya företag netto (+25%)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355976" y="6629400"/>
            <a:ext cx="2438400" cy="228600"/>
          </a:xfrm>
        </p:spPr>
        <p:txBody>
          <a:bodyPr/>
          <a:lstStyle/>
          <a:p>
            <a:pPr>
              <a:defRPr/>
            </a:pPr>
            <a:r>
              <a:rPr lang="sv-SE"/>
              <a:t>2014-06-16</a:t>
            </a:r>
            <a:endParaRPr lang="sv-SE" altLang="en-US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45</a:t>
            </a:fld>
            <a:endParaRPr lang="sv-SE" altLang="en-US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429000"/>
            <a:ext cx="6480720" cy="239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46</a:t>
            </a:fld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53" y="243555"/>
            <a:ext cx="6838027" cy="60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3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61" y="130499"/>
            <a:ext cx="6364776" cy="6072142"/>
          </a:xfrm>
          <a:prstGeom prst="rect">
            <a:avLst/>
          </a:prstGeom>
        </p:spPr>
      </p:pic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5796136" y="404537"/>
            <a:ext cx="3135431" cy="1440287"/>
          </a:xfr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God konkurrenskraft 2013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Tillväxt i förädlingsvärde +12%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Tillväxt i anställda +30%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4 nya företag netto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355976" y="6629400"/>
            <a:ext cx="2438400" cy="228600"/>
          </a:xfrm>
        </p:spPr>
        <p:txBody>
          <a:bodyPr/>
          <a:lstStyle/>
          <a:p>
            <a:pPr>
              <a:defRPr/>
            </a:pPr>
            <a:r>
              <a:rPr lang="sv-SE"/>
              <a:t>2014-06-16</a:t>
            </a:r>
            <a:endParaRPr lang="sv-SE" altLang="en-US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47</a:t>
            </a:fld>
            <a:endParaRPr lang="sv-SE" altLang="en-US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429000"/>
            <a:ext cx="6519807" cy="24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48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19" y="231370"/>
            <a:ext cx="6846457" cy="60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384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0" y="124513"/>
            <a:ext cx="6364776" cy="6072142"/>
          </a:xfrm>
          <a:prstGeom prst="rect">
            <a:avLst/>
          </a:prstGeom>
        </p:spPr>
      </p:pic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5796136" y="404537"/>
            <a:ext cx="3135431" cy="1584303"/>
          </a:xfr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God konkurrenskraft alla år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Tillväxt i förädlingsvärde +193%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Tillväxt i anställda -27%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6 nya företag netto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355976" y="6629400"/>
            <a:ext cx="2438400" cy="228600"/>
          </a:xfrm>
        </p:spPr>
        <p:txBody>
          <a:bodyPr/>
          <a:lstStyle/>
          <a:p>
            <a:pPr>
              <a:defRPr/>
            </a:pPr>
            <a:r>
              <a:rPr lang="sv-SE"/>
              <a:t>2014-06-16</a:t>
            </a:r>
            <a:endParaRPr lang="sv-SE" altLang="en-US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49</a:t>
            </a:fld>
            <a:endParaRPr lang="sv-SE" altLang="en-US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429000"/>
            <a:ext cx="6519807" cy="24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4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Databas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Databasen av ingående företag är alla aktiebolag som har arbetsställe i Nyköping.</a:t>
            </a:r>
          </a:p>
          <a:p>
            <a:r>
              <a:rPr lang="sv-SE" dirty="0"/>
              <a:t>Om ett företag har flera arbetsställen så tar vi en del av bokslutet som motsvarar antalet anställda i Nyköping i förhållande till det totala antalet anställda i företaget</a:t>
            </a:r>
          </a:p>
          <a:p>
            <a:r>
              <a:rPr lang="sv-SE" dirty="0"/>
              <a:t>För att få en så rättvisande bild av Nyköpings näringsliv har vi uteslutit 2 företag som har arbetsställe i Nyköping men deras verksamhet återspeglar inte det lokala näringslivet. Bolagen är Studsvik AB och Vattenfall AB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4696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50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54" y="222824"/>
            <a:ext cx="6851059" cy="610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747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66" y="130499"/>
            <a:ext cx="6364776" cy="6072142"/>
          </a:xfrm>
          <a:prstGeom prst="rect">
            <a:avLst/>
          </a:prstGeom>
        </p:spPr>
      </p:pic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5796136" y="404537"/>
            <a:ext cx="3135431" cy="1440287"/>
          </a:xfr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God konkurrenskraft 2013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Tillväxt i förädlingsvärde +91%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Tillväxt i anställda +28%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15 nya företag netto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355976" y="6629400"/>
            <a:ext cx="2438400" cy="228600"/>
          </a:xfrm>
        </p:spPr>
        <p:txBody>
          <a:bodyPr/>
          <a:lstStyle/>
          <a:p>
            <a:pPr>
              <a:defRPr/>
            </a:pPr>
            <a:r>
              <a:rPr lang="sv-SE"/>
              <a:t>2014-06-16</a:t>
            </a:r>
            <a:endParaRPr lang="sv-SE" altLang="en-US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51</a:t>
            </a:fld>
            <a:endParaRPr lang="sv-SE" altLang="en-US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428999"/>
            <a:ext cx="6519807" cy="24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52</a:t>
            </a:fld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54" y="188640"/>
            <a:ext cx="6873893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842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branschbalans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31000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48072"/>
            <a:ext cx="32289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Branschbalans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altLang="en-US">
                <a:solidFill>
                  <a:srgbClr val="000000"/>
                </a:solidFill>
              </a:rPr>
              <a:t>2014-06-16</a:t>
            </a:r>
            <a:endParaRPr lang="sv-SE" altLang="en-US" dirty="0">
              <a:solidFill>
                <a:srgbClr val="000000"/>
              </a:solidFill>
            </a:endParaRPr>
          </a:p>
        </p:txBody>
      </p:sp>
      <p:sp>
        <p:nvSpPr>
          <p:cNvPr id="7" name="Höger klammerparentes 6"/>
          <p:cNvSpPr/>
          <p:nvPr/>
        </p:nvSpPr>
        <p:spPr bwMode="auto">
          <a:xfrm>
            <a:off x="3634912" y="4095812"/>
            <a:ext cx="288032" cy="1754826"/>
          </a:xfrm>
          <a:prstGeom prst="rightBrac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193171" y="4705980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sv-S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Branscher som mest är beroende på hur </a:t>
            </a:r>
          </a:p>
          <a:p>
            <a:pPr eaLnBrk="1" hangingPunct="1"/>
            <a:r>
              <a:rPr lang="sv-S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många som bor i kommunen 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193171" y="1844824"/>
            <a:ext cx="3347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sv-S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Branscher som är basen för näringslivet</a:t>
            </a:r>
          </a:p>
        </p:txBody>
      </p:sp>
      <p:sp>
        <p:nvSpPr>
          <p:cNvPr id="11" name="Höger klammerparentes 10"/>
          <p:cNvSpPr/>
          <p:nvPr/>
        </p:nvSpPr>
        <p:spPr bwMode="auto">
          <a:xfrm>
            <a:off x="3634912" y="2970318"/>
            <a:ext cx="288032" cy="1115632"/>
          </a:xfrm>
          <a:prstGeom prst="rightBrac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193171" y="3373743"/>
            <a:ext cx="396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sv-S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Branscher som stödjer den tillverkande sektorn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1B9AC-E215-46F3-9488-492F437913A4}" type="slidenum">
              <a:rPr lang="sv-SE" alt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sv-SE" altLang="en-US">
              <a:solidFill>
                <a:srgbClr val="000000"/>
              </a:solidFill>
            </a:endParaRPr>
          </a:p>
        </p:txBody>
      </p:sp>
      <p:sp>
        <p:nvSpPr>
          <p:cNvPr id="17" name="Höger klammerparentes 16"/>
          <p:cNvSpPr/>
          <p:nvPr/>
        </p:nvSpPr>
        <p:spPr bwMode="auto">
          <a:xfrm>
            <a:off x="3634912" y="1017224"/>
            <a:ext cx="288032" cy="1944216"/>
          </a:xfrm>
          <a:prstGeom prst="rightBrace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201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980728"/>
            <a:ext cx="3853006" cy="231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152039"/>
            <a:ext cx="8077200" cy="504056"/>
          </a:xfrm>
        </p:spPr>
        <p:txBody>
          <a:bodyPr/>
          <a:lstStyle/>
          <a:p>
            <a:r>
              <a:rPr lang="sv-SE" sz="2000" b="0" dirty="0"/>
              <a:t>Olika branschbalans, fördelning av Sysselsättning</a:t>
            </a:r>
            <a:endParaRPr lang="sv-SE" sz="2000" b="0" dirty="0">
              <a:solidFill>
                <a:srgbClr val="FF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altLang="en-US">
                <a:solidFill>
                  <a:srgbClr val="000000"/>
                </a:solidFill>
              </a:rPr>
              <a:t>2014-06-16</a:t>
            </a:r>
            <a:endParaRPr lang="sv-SE" alt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13" y="980728"/>
            <a:ext cx="3865563" cy="232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09020"/>
            <a:ext cx="3865563" cy="232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1B9AC-E215-46F3-9488-492F437913A4}" type="slidenum">
              <a:rPr lang="sv-SE" alt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sv-S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021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980728"/>
            <a:ext cx="3853006" cy="231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152039"/>
            <a:ext cx="8077200" cy="504056"/>
          </a:xfrm>
        </p:spPr>
        <p:txBody>
          <a:bodyPr/>
          <a:lstStyle/>
          <a:p>
            <a:r>
              <a:rPr lang="sv-SE" sz="2000" b="0" dirty="0"/>
              <a:t>Olika branschbalans, fördelning av Sysselsättning</a:t>
            </a:r>
            <a:endParaRPr lang="sv-SE" sz="2000" b="0" dirty="0">
              <a:solidFill>
                <a:srgbClr val="FF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altLang="en-US">
                <a:solidFill>
                  <a:srgbClr val="000000"/>
                </a:solidFill>
              </a:rPr>
              <a:t>2014-06-16</a:t>
            </a:r>
            <a:endParaRPr lang="sv-SE" altLang="en-US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13" y="980728"/>
            <a:ext cx="3865563" cy="232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09020"/>
            <a:ext cx="3865563" cy="232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1B9AC-E215-46F3-9488-492F437913A4}" type="slidenum">
              <a:rPr lang="sv-SE" alt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sv-SE" altLang="en-US">
              <a:solidFill>
                <a:srgbClr val="00000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3609020"/>
            <a:ext cx="3888432" cy="2297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8115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00" y="3314"/>
            <a:ext cx="8841099" cy="663611"/>
          </a:xfrm>
        </p:spPr>
        <p:txBody>
          <a:bodyPr/>
          <a:lstStyle/>
          <a:p>
            <a:pPr algn="ctr"/>
            <a:r>
              <a:rPr lang="sv-SE" sz="2000" b="0" dirty="0"/>
              <a:t>Finns jobben i Nyköping inom </a:t>
            </a:r>
            <a:r>
              <a:rPr lang="sv-SE" sz="2000" b="0" dirty="0" err="1"/>
              <a:t>sveriges</a:t>
            </a:r>
            <a:br>
              <a:rPr lang="sv-SE" sz="2000" b="0" dirty="0"/>
            </a:br>
            <a:r>
              <a:rPr lang="sv-SE" sz="2000" b="0" dirty="0"/>
              <a:t>växande eller krympande branscher?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442800" y="833311"/>
            <a:ext cx="8459499" cy="4906028"/>
          </a:xfrm>
        </p:spPr>
        <p:txBody>
          <a:bodyPr/>
          <a:lstStyle/>
          <a:p>
            <a:r>
              <a:rPr lang="sv-SE" dirty="0"/>
              <a:t>Vi ser på tillväxten i antal anställda 2008-2013 för olika branscher i Sverige</a:t>
            </a:r>
          </a:p>
          <a:p>
            <a:r>
              <a:rPr lang="sv-SE" dirty="0"/>
              <a:t>De branscher som växer mer än Sverigemedel (+7%) kategoriseras som ”växande” sektor</a:t>
            </a:r>
          </a:p>
          <a:p>
            <a:r>
              <a:rPr lang="sv-SE" dirty="0"/>
              <a:t>De som växer ungefär som Sverigemedel ingår ”</a:t>
            </a:r>
            <a:r>
              <a:rPr lang="sv-SE" dirty="0" err="1"/>
              <a:t>medelbra</a:t>
            </a:r>
            <a:r>
              <a:rPr lang="sv-SE" dirty="0"/>
              <a:t>”, övriga ingår i ”krympande”</a:t>
            </a:r>
          </a:p>
          <a:p>
            <a:pPr marL="0" indent="0">
              <a:buNone/>
            </a:pPr>
            <a:r>
              <a:rPr lang="sv-SE" dirty="0"/>
              <a:t>Vi ser på hur de anställda fördelar inom respektive sektor;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Nyköping har en större andel som arbetar inom växande och </a:t>
            </a:r>
            <a:r>
              <a:rPr lang="sv-SE" dirty="0" err="1"/>
              <a:t>medelbra</a:t>
            </a:r>
            <a:r>
              <a:rPr lang="sv-SE" dirty="0"/>
              <a:t> branscher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57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68" y="3068960"/>
            <a:ext cx="4321935" cy="256135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49" y="3068960"/>
            <a:ext cx="4353625" cy="25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467544" y="0"/>
            <a:ext cx="8172000" cy="522000"/>
          </a:xfrm>
        </p:spPr>
        <p:txBody>
          <a:bodyPr/>
          <a:lstStyle/>
          <a:p>
            <a:r>
              <a:rPr lang="sv-SE" dirty="0"/>
              <a:t>Sammanfattning: branscher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795830" y="522000"/>
            <a:ext cx="8001000" cy="547260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/>
              <a:t>Styrkor: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ClrTx/>
            </a:pPr>
            <a:r>
              <a:rPr lang="sv-SE" sz="1600" dirty="0"/>
              <a:t>God konkurrenskraft för flertalet stora branscher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kern="0" dirty="0"/>
              <a:t>Flest nya jobb inom Hälso- och sjukvård (ofta privatisering), följt av Bygg, Företagstjänster, Verkstad och Partihandel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kern="0" dirty="0"/>
              <a:t>Snabb företagstillväxt inom </a:t>
            </a:r>
            <a:r>
              <a:rPr lang="sv-SE" sz="1600" kern="0" dirty="0" err="1"/>
              <a:t>bl</a:t>
            </a:r>
            <a:r>
              <a:rPr lang="sv-SE" sz="1600" kern="0" dirty="0"/>
              <a:t> a Bemanning och Fastighet, noterbart att fler verkstadsföretag tillkommer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kern="0" dirty="0"/>
              <a:t>Stor andel av jobben finns inom ”växande” och </a:t>
            </a:r>
            <a:r>
              <a:rPr lang="sv-SE" sz="1600" kern="0" dirty="0" err="1"/>
              <a:t>medelbra</a:t>
            </a:r>
            <a:r>
              <a:rPr lang="sv-SE" sz="1600" kern="0" dirty="0"/>
              <a:t>” sektorer</a:t>
            </a:r>
          </a:p>
          <a:p>
            <a:pPr marL="0" indent="0" eaLnBrk="0" hangingPunct="0">
              <a:spcBef>
                <a:spcPts val="0"/>
              </a:spcBef>
              <a:spcAft>
                <a:spcPts val="600"/>
              </a:spcAft>
              <a:buSzPct val="70000"/>
              <a:buNone/>
              <a:defRPr/>
            </a:pPr>
            <a:endParaRPr lang="sv-SE" sz="1000" b="1" dirty="0"/>
          </a:p>
          <a:p>
            <a:pPr marL="0" indent="0" eaLnBrk="0" hangingPunct="0">
              <a:spcBef>
                <a:spcPts val="0"/>
              </a:spcBef>
              <a:spcAft>
                <a:spcPts val="600"/>
              </a:spcAft>
              <a:buSzPct val="70000"/>
              <a:buNone/>
              <a:defRPr/>
            </a:pPr>
            <a:r>
              <a:rPr lang="sv-SE" sz="1600" b="1" dirty="0"/>
              <a:t>Svagheter: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dirty="0"/>
              <a:t>Något svag position för Verkstad, IT/Telekom och Plast, gummi (beroende på svagare resultat i dominerande företag) samt i Areell sektor.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</a:pPr>
            <a:r>
              <a:rPr lang="sv-SE" sz="1600" kern="0" dirty="0"/>
              <a:t>Detaljhandel, Logistik, Elektronik och Bemanning hör till branscher som tappar jobb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ClrTx/>
            </a:pPr>
            <a:r>
              <a:rPr lang="sv-SE" sz="1600" kern="0" dirty="0"/>
              <a:t>Utrymme finns för en ännu större andel företagstjänster för bättre branschbalans.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ClrTx/>
            </a:pPr>
            <a:endParaRPr lang="sv-SE" sz="1000" kern="0" dirty="0"/>
          </a:p>
          <a:p>
            <a:pPr marL="0" indent="0" eaLnBrk="0" hangingPunct="0">
              <a:spcBef>
                <a:spcPts val="0"/>
              </a:spcBef>
              <a:spcAft>
                <a:spcPts val="600"/>
              </a:spcAft>
              <a:buSzPct val="70000"/>
              <a:buNone/>
              <a:defRPr/>
            </a:pPr>
            <a:r>
              <a:rPr lang="sv-SE" sz="1600" b="1" dirty="0"/>
              <a:t>Rekommendationer: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buSzPct val="70000"/>
              <a:defRPr/>
            </a:pPr>
            <a:r>
              <a:rPr lang="sv-SE" sz="1600" kern="0" dirty="0"/>
              <a:t>Värna om tillverkningsindustrin som viktig motor  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buSzPct val="70000"/>
              <a:defRPr/>
            </a:pPr>
            <a:r>
              <a:rPr lang="sv-SE" sz="1600" kern="0" dirty="0"/>
              <a:t>Stimulera att fler nya tjänsteföretag tillkommer för att matcha tillverkningsindustrins behov</a:t>
            </a:r>
          </a:p>
          <a:p>
            <a:pPr eaLnBrk="0" hangingPunct="0">
              <a:spcBef>
                <a:spcPts val="0"/>
              </a:spcBef>
              <a:spcAft>
                <a:spcPts val="600"/>
              </a:spcAft>
              <a:buSzPct val="70000"/>
              <a:defRPr/>
            </a:pPr>
            <a:endParaRPr lang="sv-SE" sz="1600" kern="0" dirty="0"/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ClrTx/>
            </a:pPr>
            <a:endParaRPr lang="sv-SE" sz="1600" dirty="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2014-06-16</a:t>
            </a:r>
            <a:endParaRPr lang="sv-SE" alt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399A4-0EC5-4282-8CB4-398EFF777E13}" type="slidenum">
              <a:rPr lang="sv-SE" altLang="en-US" smtClean="0"/>
              <a:pPr>
                <a:defRPr/>
              </a:pPr>
              <a:t>58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78638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2190"/>
            <a:ext cx="4345200" cy="173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59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113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54" y="125178"/>
            <a:ext cx="6364776" cy="6072142"/>
          </a:xfrm>
          <a:prstGeom prst="rect">
            <a:avLst/>
          </a:prstGeom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2014-06-16</a:t>
            </a:r>
            <a:endParaRPr lang="sv-SE" alt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221A3-C4F8-4E2D-B8A1-1A564763791B}" type="slidenum">
              <a:rPr lang="sv-SE" altLang="en-US" smtClean="0"/>
              <a:pPr>
                <a:defRPr/>
              </a:pPr>
              <a:t>6</a:t>
            </a:fld>
            <a:endParaRPr lang="sv-SE" altLang="en-US"/>
          </a:p>
        </p:txBody>
      </p:sp>
      <p:sp>
        <p:nvSpPr>
          <p:cNvPr id="14" name="Platshållare för innehåll 5"/>
          <p:cNvSpPr txBox="1">
            <a:spLocks/>
          </p:cNvSpPr>
          <p:nvPr/>
        </p:nvSpPr>
        <p:spPr>
          <a:xfrm>
            <a:off x="5436096" y="908720"/>
            <a:ext cx="3528392" cy="1800200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>
                <a:latin typeface="+mn-lt"/>
              </a:rPr>
              <a:t>God konkurrenskraft 2013, (svag position endast 2011 då </a:t>
            </a:r>
            <a:r>
              <a:rPr lang="sv-SE" sz="1600" kern="0" dirty="0" err="1">
                <a:latin typeface="+mn-lt"/>
              </a:rPr>
              <a:t>Orio</a:t>
            </a:r>
            <a:r>
              <a:rPr lang="sv-SE" sz="1600" kern="0" dirty="0">
                <a:latin typeface="+mn-lt"/>
              </a:rPr>
              <a:t> hade ett svagt resultat)</a:t>
            </a:r>
          </a:p>
          <a:p>
            <a:pPr marL="176213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>
                <a:latin typeface="+mn-lt"/>
              </a:rPr>
              <a:t>Tillväxt i förädlingsvärde: +32% 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/>
              <a:t>Tillväxt i anställda: +9%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>
                <a:latin typeface="+mn-lt"/>
              </a:rPr>
              <a:t>Tillväxt i antal företag: +29%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429000"/>
            <a:ext cx="5724071" cy="22859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ruta 7"/>
          <p:cNvSpPr txBox="1"/>
          <p:nvPr/>
        </p:nvSpPr>
        <p:spPr>
          <a:xfrm>
            <a:off x="-34037" y="6233474"/>
            <a:ext cx="7844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I studien har Vattenfall AB och Studsvik AB undantagits då de har stora finansiella poster från utlandsverksamhet.</a:t>
            </a:r>
          </a:p>
        </p:txBody>
      </p:sp>
    </p:spTree>
    <p:extLst>
      <p:ext uri="{BB962C8B-B14F-4D97-AF65-F5344CB8AC3E}">
        <p14:creationId xmlns:p14="http://schemas.microsoft.com/office/powerpoint/2010/main" val="285607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630000" y="2564904"/>
            <a:ext cx="7772400" cy="1656184"/>
          </a:xfrm>
        </p:spPr>
        <p:txBody>
          <a:bodyPr/>
          <a:lstStyle/>
          <a:p>
            <a:r>
              <a:rPr lang="sv-SE" dirty="0" err="1"/>
              <a:t>BenchmarkS</a:t>
            </a:r>
            <a:br>
              <a:rPr lang="sv-SE" dirty="0"/>
            </a:b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61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6632"/>
            <a:ext cx="9110050" cy="5935880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Platshållare för innehåll 5"/>
          <p:cNvSpPr txBox="1">
            <a:spLocks/>
          </p:cNvSpPr>
          <p:nvPr/>
        </p:nvSpPr>
        <p:spPr>
          <a:xfrm>
            <a:off x="2843808" y="4941500"/>
            <a:ext cx="5544616" cy="647740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>
                <a:latin typeface="+mn-lt"/>
              </a:rPr>
              <a:t>Södertälje, Nyköping, Linköping och Örebro växer snabbast i antal anställda</a:t>
            </a:r>
            <a:endParaRPr lang="sv-SE" sz="1600" kern="0" dirty="0"/>
          </a:p>
        </p:txBody>
      </p:sp>
    </p:spTree>
    <p:extLst>
      <p:ext uri="{BB962C8B-B14F-4D97-AF65-F5344CB8AC3E}">
        <p14:creationId xmlns:p14="http://schemas.microsoft.com/office/powerpoint/2010/main" val="25355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4" y="116632"/>
            <a:ext cx="9066106" cy="5907247"/>
          </a:xfrm>
          <a:prstGeom prst="rect">
            <a:avLst/>
          </a:prstGeom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2014-06-16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5" name="Platshållare för innehåll 5"/>
          <p:cNvSpPr txBox="1">
            <a:spLocks/>
          </p:cNvSpPr>
          <p:nvPr/>
        </p:nvSpPr>
        <p:spPr>
          <a:xfrm>
            <a:off x="4211960" y="4149080"/>
            <a:ext cx="4464496" cy="1224136"/>
          </a:xfrm>
          <a:prstGeom prst="rect">
            <a:avLst/>
          </a:prstGeom>
          <a:solidFill>
            <a:srgbClr val="FFFFCC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>
                <a:latin typeface="+mn-lt"/>
              </a:rPr>
              <a:t>Södertälje och Strängnäs växer snabbast i antal företag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0000"/>
              <a:buFont typeface="Wingdings" pitchFamily="2" charset="2"/>
              <a:buChar char="l"/>
              <a:tabLst/>
              <a:defRPr/>
            </a:pPr>
            <a:r>
              <a:rPr lang="sv-SE" sz="1600" kern="0" dirty="0"/>
              <a:t>Nyköping har en </a:t>
            </a:r>
            <a:r>
              <a:rPr lang="sv-SE" sz="1600" kern="0" dirty="0" err="1"/>
              <a:t>medelbra</a:t>
            </a:r>
            <a:r>
              <a:rPr lang="sv-SE" sz="1600" kern="0" dirty="0"/>
              <a:t> företagstillväxt men ca10% mindre än de bästa i jämförelsen</a:t>
            </a:r>
          </a:p>
        </p:txBody>
      </p:sp>
    </p:spTree>
    <p:extLst>
      <p:ext uri="{BB962C8B-B14F-4D97-AF65-F5344CB8AC3E}">
        <p14:creationId xmlns:p14="http://schemas.microsoft.com/office/powerpoint/2010/main" val="38722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 animBg="1"/>
    </p:bldLst>
  </p:timing>
</p:sld>
</file>

<file path=ppt/theme/theme1.xml><?xml version="1.0" encoding="utf-8"?>
<a:theme xmlns:a="http://schemas.openxmlformats.org/drawingml/2006/main" name="BISNODE_MALL_4_3">
  <a:themeElements>
    <a:clrScheme name="BISNODE_FARG">
      <a:dk1>
        <a:sysClr val="windowText" lastClr="000000"/>
      </a:dk1>
      <a:lt1>
        <a:sysClr val="window" lastClr="FFFFFF"/>
      </a:lt1>
      <a:dk2>
        <a:srgbClr val="C4CE00"/>
      </a:dk2>
      <a:lt2>
        <a:srgbClr val="EEECE1"/>
      </a:lt2>
      <a:accent1>
        <a:srgbClr val="EAAC10"/>
      </a:accent1>
      <a:accent2>
        <a:srgbClr val="074D18"/>
      </a:accent2>
      <a:accent3>
        <a:srgbClr val="5BB2E7"/>
      </a:accent3>
      <a:accent4>
        <a:srgbClr val="CCCCCC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BISNODE_TK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BISNODE_MALL_4_3</Template>
  <TotalTime>4011</TotalTime>
  <Words>1433</Words>
  <Application>Microsoft Office PowerPoint</Application>
  <PresentationFormat>Bildspel på skärmen (4:3)</PresentationFormat>
  <Paragraphs>342</Paragraphs>
  <Slides>59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59</vt:i4>
      </vt:variant>
    </vt:vector>
  </HeadingPairs>
  <TitlesOfParts>
    <vt:vector size="64" baseType="lpstr">
      <vt:lpstr>Arial</vt:lpstr>
      <vt:lpstr>Calibri</vt:lpstr>
      <vt:lpstr>Times</vt:lpstr>
      <vt:lpstr>Wingdings</vt:lpstr>
      <vt:lpstr>BISNODE_MALL_4_3</vt:lpstr>
      <vt:lpstr>nyKÖPINGS kommun  Näringslivsanalys 2008-2013</vt:lpstr>
      <vt:lpstr>Ambition med näringslivsanalysen</vt:lpstr>
      <vt:lpstr>Simplerdiagrammet</vt:lpstr>
      <vt:lpstr>PowerPoint-presentation</vt:lpstr>
      <vt:lpstr>Databas</vt:lpstr>
      <vt:lpstr>PowerPoint-presentation</vt:lpstr>
      <vt:lpstr>BenchmarkS </vt:lpstr>
      <vt:lpstr>PowerPoint-presentation</vt:lpstr>
      <vt:lpstr>PowerPoint-presentation</vt:lpstr>
      <vt:lpstr>storleksklasser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Företagsålder</vt:lpstr>
      <vt:lpstr>PowerPoint-presentation</vt:lpstr>
      <vt:lpstr>PowerPoint-presentation</vt:lpstr>
      <vt:lpstr>Sammanfattning: Utveckling och Struktur</vt:lpstr>
      <vt:lpstr>branscher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branschbalans</vt:lpstr>
      <vt:lpstr>Branschbalans</vt:lpstr>
      <vt:lpstr>Olika branschbalans, fördelning av Sysselsättning</vt:lpstr>
      <vt:lpstr>Olika branschbalans, fördelning av Sysselsättning</vt:lpstr>
      <vt:lpstr>Finns jobben i Nyköping inom sveriges växande eller krympande branscher?</vt:lpstr>
      <vt:lpstr>Sammanfattning: branscher</vt:lpstr>
      <vt:lpstr>PowerPoint-presentation</vt:lpstr>
    </vt:vector>
  </TitlesOfParts>
  <Company>Bisnode Informatics Sweden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Bisnode</dc:title>
  <dc:creator>Lindström, Pi (InfoTorg)</dc:creator>
  <cp:lastModifiedBy>Eriksson Magnus G</cp:lastModifiedBy>
  <cp:revision>314</cp:revision>
  <dcterms:created xsi:type="dcterms:W3CDTF">2013-03-11T12:56:35Z</dcterms:created>
  <dcterms:modified xsi:type="dcterms:W3CDTF">2022-02-04T15:19:13Z</dcterms:modified>
</cp:coreProperties>
</file>